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4" r:id="rId1"/>
  </p:sldMasterIdLst>
  <p:notesMasterIdLst>
    <p:notesMasterId r:id="rId33"/>
  </p:notesMasterIdLst>
  <p:sldIdLst>
    <p:sldId id="256" r:id="rId2"/>
    <p:sldId id="285" r:id="rId3"/>
    <p:sldId id="309"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Lst>
  <p:sldSz cx="9144000" cy="5143500" type="screen16x9"/>
  <p:notesSz cx="6858000" cy="9144000"/>
  <p:embeddedFontLst>
    <p:embeddedFont>
      <p:font typeface="Exo 2" panose="020B0604020202020204" charset="0"/>
      <p:regular r:id="rId34"/>
      <p:bold r:id="rId35"/>
      <p:italic r:id="rId36"/>
      <p:boldItalic r:id="rId37"/>
    </p:embeddedFont>
    <p:embeddedFont>
      <p:font typeface="Fira Sans Extra Condensed Medium" panose="020B0604020202020204" charset="0"/>
      <p:regular r:id="rId38"/>
      <p:bold r:id="rId39"/>
      <p:italic r:id="rId40"/>
      <p:boldItalic r:id="rId41"/>
    </p:embeddedFont>
    <p:embeddedFont>
      <p:font typeface="Roboto Condensed" panose="02000000000000000000" pitchFamily="2" charset="0"/>
      <p:regular r:id="rId42"/>
      <p:bold r:id="rId43"/>
      <p:italic r:id="rId44"/>
      <p:boldItalic r:id="rId45"/>
    </p:embeddedFont>
    <p:embeddedFont>
      <p:font typeface="Roboto Condensed Light" panose="02000000000000000000" pitchFamily="2" charset="0"/>
      <p:regular r:id="rId46"/>
      <p:bold r:id="rId47"/>
      <p:italic r:id="rId48"/>
      <p:bold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45">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52832C8-54AC-41A1-ABA1-72E7ECDFF695}">
  <a:tblStyle styleId="{A52832C8-54AC-41A1-ABA1-72E7ECDFF6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208" autoAdjust="0"/>
  </p:normalViewPr>
  <p:slideViewPr>
    <p:cSldViewPr snapToGrid="0">
      <p:cViewPr varScale="1">
        <p:scale>
          <a:sx n="162" d="100"/>
          <a:sy n="162" d="100"/>
        </p:scale>
        <p:origin x="1764" y="132"/>
      </p:cViewPr>
      <p:guideLst>
        <p:guide orient="horz" pos="1545"/>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font" Target="fonts/font14.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e51dd3198d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e51dd3198d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e51dd3198d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e51dd3198d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58d3b44f08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58d3b44f08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e51dd3198d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e51dd3198d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e51dd3198d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e51dd3198d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e51dd3198d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e51dd3198d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e51dd3198d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e51dd3198d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8d3b44f08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8d3b44f08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e51dd3198d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e51dd3198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e51dd3198d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e51dd3198d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e2db3e8363_1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e2db3e8363_1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e51dd3198d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e51dd3198d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e51dd3198d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e51dd3198d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e51dd3198d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e51dd3198d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58d3b44f08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58d3b44f08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e6cecfb14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e6cecfb14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e6cecfb14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e6cecfb14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e6cecfb140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e6cecfb140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419515fe0b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419515fe0b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e92fc7aeb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e92fc7aeb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Note: a parameter is the variable name used INSIDE the function (using the letter ‘x’ to denote input) while an argument is the ACTUAL input that gets passed to the parameter (using the input function and getting a number (y) that you use)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e2db3e8363_1_296:notes"/>
          <p:cNvSpPr>
            <a:spLocks noGrp="1" noRot="1" noChangeAspect="1"/>
          </p:cNvSpPr>
          <p:nvPr>
            <p:ph type="sldImg" idx="2"/>
          </p:nvPr>
        </p:nvSpPr>
        <p:spPr>
          <a:xfrm>
            <a:off x="2713038" y="515938"/>
            <a:ext cx="4595812" cy="25844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e2db3e8363_1_296:notes"/>
          <p:cNvSpPr txBox="1">
            <a:spLocks noGrp="1"/>
          </p:cNvSpPr>
          <p:nvPr>
            <p:ph type="body" idx="1"/>
          </p:nvPr>
        </p:nvSpPr>
        <p:spPr>
          <a:xfrm>
            <a:off x="1002189" y="3272631"/>
            <a:ext cx="8017510" cy="3100388"/>
          </a:xfrm>
          <a:prstGeom prst="rect">
            <a:avLst/>
          </a:prstGeom>
        </p:spPr>
        <p:txBody>
          <a:bodyPr spcFirstLastPara="1" wrap="square" lIns="96618" tIns="96618" rIns="96618" bIns="96618" anchor="t" anchorCtr="0">
            <a:noAutofit/>
          </a:bodyPr>
          <a:lstStyle/>
          <a:p>
            <a:pPr marL="0" indent="0">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eb8128c6f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 name="Google Shape;344;geb8128c6f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ebb3e720c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ebb3e720c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40422e078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40422e078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58d3b44f0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58d3b44f0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e51dd3198d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e51dd3198d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e51dd3198d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e51dd3198d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58d3b44f08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58d3b44f08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e51dd3198d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e51dd3198d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5">
  <p:cSld name="CUSTOM_30">
    <p:bg>
      <p:bgPr>
        <a:blipFill>
          <a:blip r:embed="rId2">
            <a:alphaModFix/>
          </a:blip>
          <a:stretch>
            <a:fillRect/>
          </a:stretch>
        </a:blipFill>
        <a:effectLst/>
      </p:bgPr>
    </p:bg>
    <p:spTree>
      <p:nvGrpSpPr>
        <p:cNvPr id="1" name="Shape 106"/>
        <p:cNvGrpSpPr/>
        <p:nvPr/>
      </p:nvGrpSpPr>
      <p:grpSpPr>
        <a:xfrm>
          <a:off x="0" y="0"/>
          <a:ext cx="0" cy="0"/>
          <a:chOff x="0" y="0"/>
          <a:chExt cx="0" cy="0"/>
        </a:xfrm>
      </p:grpSpPr>
      <p:sp>
        <p:nvSpPr>
          <p:cNvPr id="107" name="Google Shape;107;p18"/>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108" name="Google Shape;108;p18"/>
          <p:cNvSpPr txBox="1">
            <a:spLocks noGrp="1"/>
          </p:cNvSpPr>
          <p:nvPr>
            <p:ph type="title" idx="2" hasCustomPrompt="1"/>
          </p:nvPr>
        </p:nvSpPr>
        <p:spPr>
          <a:xfrm flipH="1">
            <a:off x="2260329" y="188198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09" name="Google Shape;109;p18"/>
          <p:cNvSpPr txBox="1">
            <a:spLocks noGrp="1"/>
          </p:cNvSpPr>
          <p:nvPr>
            <p:ph type="subTitle" idx="1"/>
          </p:nvPr>
        </p:nvSpPr>
        <p:spPr>
          <a:xfrm>
            <a:off x="2260329"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6">
  <p:cSld name="CUSTOM_31">
    <p:bg>
      <p:bgPr>
        <a:blipFill>
          <a:blip r:embed="rId2">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1"/>
          <p:cNvSpPr txBox="1">
            <a:spLocks noGrp="1"/>
          </p:cNvSpPr>
          <p:nvPr>
            <p:ph type="ctrTitle"/>
          </p:nvPr>
        </p:nvSpPr>
        <p:spPr>
          <a:xfrm flipH="1">
            <a:off x="1698072" y="21784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116" name="Google Shape;116;p21"/>
          <p:cNvSpPr txBox="1">
            <a:spLocks noGrp="1"/>
          </p:cNvSpPr>
          <p:nvPr>
            <p:ph type="title" idx="2" hasCustomPrompt="1"/>
          </p:nvPr>
        </p:nvSpPr>
        <p:spPr>
          <a:xfrm flipH="1">
            <a:off x="3914472" y="18666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117" name="Google Shape;117;p21"/>
          <p:cNvSpPr txBox="1">
            <a:spLocks noGrp="1"/>
          </p:cNvSpPr>
          <p:nvPr>
            <p:ph type="subTitle" idx="1"/>
          </p:nvPr>
        </p:nvSpPr>
        <p:spPr>
          <a:xfrm>
            <a:off x="2668872" y="3476054"/>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ext">
  <p:cSld name="CUSTOM_14">
    <p:bg>
      <p:bgPr>
        <a:blipFill>
          <a:blip r:embed="rId2">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4"/>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a:lvl1pPr>
            <a:lvl2pPr marL="914400" lvl="1" indent="-304800" rtl="0">
              <a:spcBef>
                <a:spcPts val="1600"/>
              </a:spcBef>
              <a:spcAft>
                <a:spcPts val="0"/>
              </a:spcAft>
              <a:buSzPts val="1200"/>
              <a:buChar char="○"/>
              <a:defRPr/>
            </a:lvl2pPr>
            <a:lvl3pPr marL="1371600" lvl="2" indent="-304800" rtl="0">
              <a:spcBef>
                <a:spcPts val="1600"/>
              </a:spcBef>
              <a:spcAft>
                <a:spcPts val="0"/>
              </a:spcAft>
              <a:buSzPts val="12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126" name="Google Shape;126;p2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p:cSld name="CUSTOM_33">
    <p:bg>
      <p:bgPr>
        <a:noFill/>
        <a:effectLst/>
      </p:bgPr>
    </p:bg>
    <p:spTree>
      <p:nvGrpSpPr>
        <p:cNvPr id="1" name="Shape 12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7">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13" name="Google Shape;13;p3"/>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14" name="Google Shape;14;p3"/>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15" name="Google Shape;15;p3"/>
          <p:cNvSpPr txBox="1">
            <a:spLocks noGrp="1"/>
          </p:cNvSpPr>
          <p:nvPr>
            <p:ph type="title" idx="3" hasCustomPrompt="1"/>
          </p:nvPr>
        </p:nvSpPr>
        <p:spPr>
          <a:xfrm>
            <a:off x="2118448" y="54444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6" name="Google Shape;16;p3"/>
          <p:cNvSpPr txBox="1">
            <a:spLocks noGrp="1"/>
          </p:cNvSpPr>
          <p:nvPr>
            <p:ph type="title" idx="4" hasCustomPrompt="1"/>
          </p:nvPr>
        </p:nvSpPr>
        <p:spPr>
          <a:xfrm>
            <a:off x="2105406" y="151580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7" name="Google Shape;17;p3"/>
          <p:cNvSpPr txBox="1">
            <a:spLocks noGrp="1"/>
          </p:cNvSpPr>
          <p:nvPr>
            <p:ph type="title" idx="5" hasCustomPrompt="1"/>
          </p:nvPr>
        </p:nvSpPr>
        <p:spPr>
          <a:xfrm>
            <a:off x="2105406" y="2487168"/>
            <a:ext cx="1107600" cy="577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title" idx="6" hasCustomPrompt="1"/>
          </p:nvPr>
        </p:nvSpPr>
        <p:spPr>
          <a:xfrm>
            <a:off x="5922008" y="2092638"/>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9" name="Google Shape;19;p3"/>
          <p:cNvSpPr txBox="1">
            <a:spLocks noGrp="1"/>
          </p:cNvSpPr>
          <p:nvPr>
            <p:ph type="title" idx="7" hasCustomPrompt="1"/>
          </p:nvPr>
        </p:nvSpPr>
        <p:spPr>
          <a:xfrm>
            <a:off x="5922008" y="3112336"/>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0" name="Google Shape;20;p3"/>
          <p:cNvSpPr txBox="1">
            <a:spLocks noGrp="1"/>
          </p:cNvSpPr>
          <p:nvPr>
            <p:ph type="title" idx="8" hasCustomPrompt="1"/>
          </p:nvPr>
        </p:nvSpPr>
        <p:spPr>
          <a:xfrm>
            <a:off x="5922008" y="4132033"/>
            <a:ext cx="1072200" cy="577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36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a:off x="390296" y="1167854"/>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2" name="Google Shape;22;p3"/>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3" name="Google Shape;23;p3"/>
          <p:cNvSpPr txBox="1">
            <a:spLocks noGrp="1"/>
          </p:cNvSpPr>
          <p:nvPr>
            <p:ph type="ctrTitle" idx="14"/>
          </p:nvPr>
        </p:nvSpPr>
        <p:spPr>
          <a:xfrm>
            <a:off x="390296" y="2141336"/>
            <a:ext cx="1974300" cy="57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400"/>
              <a:buNone/>
              <a:defRPr sz="140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4" name="Google Shape;24;p3"/>
          <p:cNvSpPr txBox="1">
            <a:spLocks noGrp="1"/>
          </p:cNvSpPr>
          <p:nvPr>
            <p:ph type="subTitle" idx="15"/>
          </p:nvPr>
        </p:nvSpPr>
        <p:spPr>
          <a:xfrm>
            <a:off x="690446" y="2596156"/>
            <a:ext cx="16743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
        <p:nvSpPr>
          <p:cNvPr id="25" name="Google Shape;25;p3"/>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6" name="Google Shape;26;p3"/>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7" name="Google Shape;27;p3"/>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8" name="Google Shape;28;p3"/>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
        <p:nvSpPr>
          <p:cNvPr id="29" name="Google Shape;29;p3"/>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30" name="Google Shape;30;p3"/>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1">
  <p:cSld name="CUSTOM_18">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33" name="Google Shape;33;p4"/>
          <p:cNvSpPr txBox="1">
            <a:spLocks noGrp="1"/>
          </p:cNvSpPr>
          <p:nvPr>
            <p:ph type="title" idx="2" hasCustomPrompt="1"/>
          </p:nvPr>
        </p:nvSpPr>
        <p:spPr>
          <a:xfrm flipH="1">
            <a:off x="1147579" y="2323850"/>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34" name="Google Shape;34;p4"/>
          <p:cNvSpPr txBox="1">
            <a:spLocks noGrp="1"/>
          </p:cNvSpPr>
          <p:nvPr>
            <p:ph type="subTitle" idx="1"/>
          </p:nvPr>
        </p:nvSpPr>
        <p:spPr>
          <a:xfrm>
            <a:off x="1147575" y="4028959"/>
            <a:ext cx="4224900" cy="536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subtitle">
  <p:cSld name="CUSTOM_12">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5"/>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chemeClr val="accent6"/>
              </a:buClr>
              <a:buSzPts val="1600"/>
              <a:buNone/>
              <a:defRPr sz="1600">
                <a:solidFill>
                  <a:schemeClr val="accent6"/>
                </a:solidFill>
              </a:defRPr>
            </a:lvl2pPr>
            <a:lvl3pPr lvl="2" rtl="0">
              <a:spcBef>
                <a:spcPts val="0"/>
              </a:spcBef>
              <a:spcAft>
                <a:spcPts val="0"/>
              </a:spcAft>
              <a:buClr>
                <a:schemeClr val="accent6"/>
              </a:buClr>
              <a:buSzPts val="1600"/>
              <a:buNone/>
              <a:defRPr sz="1600">
                <a:solidFill>
                  <a:schemeClr val="accent6"/>
                </a:solidFill>
              </a:defRPr>
            </a:lvl3pPr>
            <a:lvl4pPr lvl="3" rtl="0">
              <a:spcBef>
                <a:spcPts val="0"/>
              </a:spcBef>
              <a:spcAft>
                <a:spcPts val="0"/>
              </a:spcAft>
              <a:buClr>
                <a:schemeClr val="accent6"/>
              </a:buClr>
              <a:buSzPts val="1600"/>
              <a:buNone/>
              <a:defRPr sz="1600">
                <a:solidFill>
                  <a:schemeClr val="accent6"/>
                </a:solidFill>
              </a:defRPr>
            </a:lvl4pPr>
            <a:lvl5pPr lvl="4" rtl="0">
              <a:spcBef>
                <a:spcPts val="0"/>
              </a:spcBef>
              <a:spcAft>
                <a:spcPts val="0"/>
              </a:spcAft>
              <a:buClr>
                <a:schemeClr val="accent6"/>
              </a:buClr>
              <a:buSzPts val="1600"/>
              <a:buNone/>
              <a:defRPr sz="1600">
                <a:solidFill>
                  <a:schemeClr val="accent6"/>
                </a:solidFill>
              </a:defRPr>
            </a:lvl5pPr>
            <a:lvl6pPr lvl="5" rtl="0">
              <a:spcBef>
                <a:spcPts val="0"/>
              </a:spcBef>
              <a:spcAft>
                <a:spcPts val="0"/>
              </a:spcAft>
              <a:buClr>
                <a:schemeClr val="accent6"/>
              </a:buClr>
              <a:buSzPts val="1600"/>
              <a:buNone/>
              <a:defRPr sz="1600">
                <a:solidFill>
                  <a:schemeClr val="accent6"/>
                </a:solidFill>
              </a:defRPr>
            </a:lvl6pPr>
            <a:lvl7pPr lvl="6" rtl="0">
              <a:spcBef>
                <a:spcPts val="0"/>
              </a:spcBef>
              <a:spcAft>
                <a:spcPts val="0"/>
              </a:spcAft>
              <a:buClr>
                <a:schemeClr val="accent6"/>
              </a:buClr>
              <a:buSzPts val="1600"/>
              <a:buNone/>
              <a:defRPr sz="1600">
                <a:solidFill>
                  <a:schemeClr val="accent6"/>
                </a:solidFill>
              </a:defRPr>
            </a:lvl7pPr>
            <a:lvl8pPr lvl="7" rtl="0">
              <a:spcBef>
                <a:spcPts val="0"/>
              </a:spcBef>
              <a:spcAft>
                <a:spcPts val="0"/>
              </a:spcAft>
              <a:buClr>
                <a:schemeClr val="accent6"/>
              </a:buClr>
              <a:buSzPts val="1600"/>
              <a:buNone/>
              <a:defRPr sz="1600">
                <a:solidFill>
                  <a:schemeClr val="accent6"/>
                </a:solidFill>
              </a:defRPr>
            </a:lvl8pPr>
            <a:lvl9pPr lvl="8" rtl="0">
              <a:spcBef>
                <a:spcPts val="0"/>
              </a:spcBef>
              <a:spcAft>
                <a:spcPts val="0"/>
              </a:spcAft>
              <a:buClr>
                <a:schemeClr val="accent6"/>
              </a:buClr>
              <a:buSzPts val="1600"/>
              <a:buNone/>
              <a:defRPr sz="1600">
                <a:solidFill>
                  <a:schemeClr val="accent6"/>
                </a:solidFill>
              </a:defRPr>
            </a:lvl9pPr>
          </a:lstStyle>
          <a:p>
            <a:endParaRPr/>
          </a:p>
        </p:txBody>
      </p:sp>
      <p:sp>
        <p:nvSpPr>
          <p:cNvPr id="37" name="Google Shape;37;p5"/>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2">
  <p:cSld name="CUSTOM_21">
    <p:bg>
      <p:bgPr>
        <a:blipFill>
          <a:blip r:embed="rId2">
            <a:alphaModFix/>
          </a:blip>
          <a:stretch>
            <a:fillRect/>
          </a:stretch>
        </a:blipFill>
        <a:effectLst/>
      </p:bgPr>
    </p:bg>
    <p:spTree>
      <p:nvGrpSpPr>
        <p:cNvPr id="1" name="Shape 40"/>
        <p:cNvGrpSpPr/>
        <p:nvPr/>
      </p:nvGrpSpPr>
      <p:grpSpPr>
        <a:xfrm>
          <a:off x="0" y="0"/>
          <a:ext cx="0" cy="0"/>
          <a:chOff x="0" y="0"/>
          <a:chExt cx="0" cy="0"/>
        </a:xfrm>
      </p:grpSpPr>
      <p:sp>
        <p:nvSpPr>
          <p:cNvPr id="41" name="Google Shape;41;p7"/>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42" name="Google Shape;42;p7"/>
          <p:cNvSpPr txBox="1">
            <a:spLocks noGrp="1"/>
          </p:cNvSpPr>
          <p:nvPr>
            <p:ph type="title" idx="2" hasCustomPrompt="1"/>
          </p:nvPr>
        </p:nvSpPr>
        <p:spPr>
          <a:xfrm flipH="1">
            <a:off x="4964179" y="2323850"/>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43" name="Google Shape;43;p7"/>
          <p:cNvSpPr txBox="1">
            <a:spLocks noGrp="1"/>
          </p:cNvSpPr>
          <p:nvPr>
            <p:ph type="subTitle" idx="1"/>
          </p:nvPr>
        </p:nvSpPr>
        <p:spPr>
          <a:xfrm>
            <a:off x="3718579" y="4030481"/>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3">
  <p:cSld name="CUSTOM_22">
    <p:bg>
      <p:bgPr>
        <a:blipFill>
          <a:blip r:embed="rId2">
            <a:alphaModFix/>
          </a:blip>
          <a:stretch>
            <a:fillRect/>
          </a:stretch>
        </a:blip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3600"/>
              <a:buNone/>
              <a:defRPr sz="3600"/>
            </a:lvl1pPr>
            <a:lvl2pPr lvl="1" algn="r" rtl="0">
              <a:spcBef>
                <a:spcPts val="0"/>
              </a:spcBef>
              <a:spcAft>
                <a:spcPts val="0"/>
              </a:spcAft>
              <a:buClr>
                <a:schemeClr val="lt1"/>
              </a:buClr>
              <a:buSzPts val="6500"/>
              <a:buNone/>
              <a:defRPr sz="6500">
                <a:solidFill>
                  <a:schemeClr val="lt1"/>
                </a:solidFill>
              </a:defRPr>
            </a:lvl2pPr>
            <a:lvl3pPr lvl="2" algn="r" rtl="0">
              <a:spcBef>
                <a:spcPts val="0"/>
              </a:spcBef>
              <a:spcAft>
                <a:spcPts val="0"/>
              </a:spcAft>
              <a:buClr>
                <a:schemeClr val="lt1"/>
              </a:buClr>
              <a:buSzPts val="6500"/>
              <a:buNone/>
              <a:defRPr sz="6500">
                <a:solidFill>
                  <a:schemeClr val="lt1"/>
                </a:solidFill>
              </a:defRPr>
            </a:lvl3pPr>
            <a:lvl4pPr lvl="3" algn="r" rtl="0">
              <a:spcBef>
                <a:spcPts val="0"/>
              </a:spcBef>
              <a:spcAft>
                <a:spcPts val="0"/>
              </a:spcAft>
              <a:buClr>
                <a:schemeClr val="lt1"/>
              </a:buClr>
              <a:buSzPts val="6500"/>
              <a:buNone/>
              <a:defRPr sz="6500">
                <a:solidFill>
                  <a:schemeClr val="lt1"/>
                </a:solidFill>
              </a:defRPr>
            </a:lvl4pPr>
            <a:lvl5pPr lvl="4" algn="r" rtl="0">
              <a:spcBef>
                <a:spcPts val="0"/>
              </a:spcBef>
              <a:spcAft>
                <a:spcPts val="0"/>
              </a:spcAft>
              <a:buClr>
                <a:schemeClr val="lt1"/>
              </a:buClr>
              <a:buSzPts val="6500"/>
              <a:buNone/>
              <a:defRPr sz="6500">
                <a:solidFill>
                  <a:schemeClr val="lt1"/>
                </a:solidFill>
              </a:defRPr>
            </a:lvl5pPr>
            <a:lvl6pPr lvl="5" algn="r" rtl="0">
              <a:spcBef>
                <a:spcPts val="0"/>
              </a:spcBef>
              <a:spcAft>
                <a:spcPts val="0"/>
              </a:spcAft>
              <a:buClr>
                <a:schemeClr val="lt1"/>
              </a:buClr>
              <a:buSzPts val="6500"/>
              <a:buNone/>
              <a:defRPr sz="6500">
                <a:solidFill>
                  <a:schemeClr val="lt1"/>
                </a:solidFill>
              </a:defRPr>
            </a:lvl6pPr>
            <a:lvl7pPr lvl="6" algn="r" rtl="0">
              <a:spcBef>
                <a:spcPts val="0"/>
              </a:spcBef>
              <a:spcAft>
                <a:spcPts val="0"/>
              </a:spcAft>
              <a:buClr>
                <a:schemeClr val="lt1"/>
              </a:buClr>
              <a:buSzPts val="6500"/>
              <a:buNone/>
              <a:defRPr sz="6500">
                <a:solidFill>
                  <a:schemeClr val="lt1"/>
                </a:solidFill>
              </a:defRPr>
            </a:lvl7pPr>
            <a:lvl8pPr lvl="7" algn="r" rtl="0">
              <a:spcBef>
                <a:spcPts val="0"/>
              </a:spcBef>
              <a:spcAft>
                <a:spcPts val="0"/>
              </a:spcAft>
              <a:buClr>
                <a:schemeClr val="lt1"/>
              </a:buClr>
              <a:buSzPts val="6500"/>
              <a:buNone/>
              <a:defRPr sz="6500">
                <a:solidFill>
                  <a:schemeClr val="lt1"/>
                </a:solidFill>
              </a:defRPr>
            </a:lvl8pPr>
            <a:lvl9pPr lvl="8" algn="r" rtl="0">
              <a:spcBef>
                <a:spcPts val="0"/>
              </a:spcBef>
              <a:spcAft>
                <a:spcPts val="0"/>
              </a:spcAft>
              <a:buClr>
                <a:schemeClr val="lt1"/>
              </a:buClr>
              <a:buSzPts val="6500"/>
              <a:buNone/>
              <a:defRPr sz="6500">
                <a:solidFill>
                  <a:schemeClr val="lt1"/>
                </a:solidFill>
              </a:defRPr>
            </a:lvl9pPr>
          </a:lstStyle>
          <a:p>
            <a:endParaRPr/>
          </a:p>
        </p:txBody>
      </p:sp>
      <p:sp>
        <p:nvSpPr>
          <p:cNvPr id="66" name="Google Shape;66;p11"/>
          <p:cNvSpPr txBox="1">
            <a:spLocks noGrp="1"/>
          </p:cNvSpPr>
          <p:nvPr>
            <p:ph type="title" idx="2" hasCustomPrompt="1"/>
          </p:nvPr>
        </p:nvSpPr>
        <p:spPr>
          <a:xfrm flipH="1">
            <a:off x="4970943" y="1035213"/>
            <a:ext cx="2979300" cy="7545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000000"/>
              </a:buClr>
              <a:buSzPts val="9600"/>
              <a:buNone/>
              <a:defRPr sz="9600"/>
            </a:lvl1pPr>
            <a:lvl2pPr lvl="1"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67" name="Google Shape;67;p11"/>
          <p:cNvSpPr txBox="1">
            <a:spLocks noGrp="1"/>
          </p:cNvSpPr>
          <p:nvPr>
            <p:ph type="subTitle" idx="1"/>
          </p:nvPr>
        </p:nvSpPr>
        <p:spPr>
          <a:xfrm>
            <a:off x="372534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lumns">
  <p:cSld name="CUSTOM_25_1">
    <p:bg>
      <p:bgPr>
        <a:blipFill>
          <a:blip r:embed="rId2">
            <a:alphaModFix/>
          </a:blip>
          <a:stretch>
            <a:fillRect/>
          </a:stretch>
        </a:blip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84" name="Google Shape;84;p13"/>
          <p:cNvSpPr txBox="1">
            <a:spLocks noGrp="1"/>
          </p:cNvSpPr>
          <p:nvPr>
            <p:ph type="ctrTitle" idx="2"/>
          </p:nvPr>
        </p:nvSpPr>
        <p:spPr>
          <a:xfrm>
            <a:off x="1741950" y="2846700"/>
            <a:ext cx="1257900" cy="4275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5" name="Google Shape;85;p13"/>
          <p:cNvSpPr txBox="1">
            <a:spLocks noGrp="1"/>
          </p:cNvSpPr>
          <p:nvPr>
            <p:ph type="subTitle" idx="1"/>
          </p:nvPr>
        </p:nvSpPr>
        <p:spPr>
          <a:xfrm>
            <a:off x="1741950" y="1650025"/>
            <a:ext cx="2157300" cy="1003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86" name="Google Shape;86;p13"/>
          <p:cNvSpPr txBox="1">
            <a:spLocks noGrp="1"/>
          </p:cNvSpPr>
          <p:nvPr>
            <p:ph type="ctrTitle" idx="3"/>
          </p:nvPr>
        </p:nvSpPr>
        <p:spPr>
          <a:xfrm>
            <a:off x="5633751" y="3635300"/>
            <a:ext cx="1780500" cy="427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000"/>
              <a:buNone/>
              <a:defRPr sz="14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87" name="Google Shape;87;p13"/>
          <p:cNvSpPr txBox="1">
            <a:spLocks noGrp="1"/>
          </p:cNvSpPr>
          <p:nvPr>
            <p:ph type="subTitle" idx="4"/>
          </p:nvPr>
        </p:nvSpPr>
        <p:spPr>
          <a:xfrm>
            <a:off x="5256958" y="2440056"/>
            <a:ext cx="2157300" cy="10032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3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4">
  <p:cSld name="CUSTOM_27">
    <p:bg>
      <p:bgPr>
        <a:blipFill>
          <a:blip r:embed="rId2">
            <a:alphaModFix/>
          </a:blip>
          <a:stretch>
            <a:fillRect/>
          </a:stretch>
        </a:blipFill>
        <a:effectLst/>
      </p:bgPr>
    </p:bg>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flipH="1">
            <a:off x="1180003" y="1347038"/>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3600"/>
              <a:buNone/>
              <a:defRPr sz="3600"/>
            </a:lvl1pPr>
            <a:lvl2pPr lvl="1" rtl="0">
              <a:spcBef>
                <a:spcPts val="0"/>
              </a:spcBef>
              <a:spcAft>
                <a:spcPts val="0"/>
              </a:spcAft>
              <a:buClr>
                <a:schemeClr val="lt1"/>
              </a:buClr>
              <a:buSzPts val="6500"/>
              <a:buNone/>
              <a:defRPr sz="6500">
                <a:solidFill>
                  <a:schemeClr val="lt1"/>
                </a:solidFill>
              </a:defRPr>
            </a:lvl2pPr>
            <a:lvl3pPr lvl="2" rtl="0">
              <a:spcBef>
                <a:spcPts val="0"/>
              </a:spcBef>
              <a:spcAft>
                <a:spcPts val="0"/>
              </a:spcAft>
              <a:buClr>
                <a:schemeClr val="lt1"/>
              </a:buClr>
              <a:buSzPts val="6500"/>
              <a:buNone/>
              <a:defRPr sz="6500">
                <a:solidFill>
                  <a:schemeClr val="lt1"/>
                </a:solidFill>
              </a:defRPr>
            </a:lvl3pPr>
            <a:lvl4pPr lvl="3" rtl="0">
              <a:spcBef>
                <a:spcPts val="0"/>
              </a:spcBef>
              <a:spcAft>
                <a:spcPts val="0"/>
              </a:spcAft>
              <a:buClr>
                <a:schemeClr val="lt1"/>
              </a:buClr>
              <a:buSzPts val="6500"/>
              <a:buNone/>
              <a:defRPr sz="6500">
                <a:solidFill>
                  <a:schemeClr val="lt1"/>
                </a:solidFill>
              </a:defRPr>
            </a:lvl4pPr>
            <a:lvl5pPr lvl="4" rtl="0">
              <a:spcBef>
                <a:spcPts val="0"/>
              </a:spcBef>
              <a:spcAft>
                <a:spcPts val="0"/>
              </a:spcAft>
              <a:buClr>
                <a:schemeClr val="lt1"/>
              </a:buClr>
              <a:buSzPts val="6500"/>
              <a:buNone/>
              <a:defRPr sz="6500">
                <a:solidFill>
                  <a:schemeClr val="lt1"/>
                </a:solidFill>
              </a:defRPr>
            </a:lvl5pPr>
            <a:lvl6pPr lvl="5" rtl="0">
              <a:spcBef>
                <a:spcPts val="0"/>
              </a:spcBef>
              <a:spcAft>
                <a:spcPts val="0"/>
              </a:spcAft>
              <a:buClr>
                <a:schemeClr val="lt1"/>
              </a:buClr>
              <a:buSzPts val="6500"/>
              <a:buNone/>
              <a:defRPr sz="6500">
                <a:solidFill>
                  <a:schemeClr val="lt1"/>
                </a:solidFill>
              </a:defRPr>
            </a:lvl6pPr>
            <a:lvl7pPr lvl="6" rtl="0">
              <a:spcBef>
                <a:spcPts val="0"/>
              </a:spcBef>
              <a:spcAft>
                <a:spcPts val="0"/>
              </a:spcAft>
              <a:buClr>
                <a:schemeClr val="lt1"/>
              </a:buClr>
              <a:buSzPts val="6500"/>
              <a:buNone/>
              <a:defRPr sz="6500">
                <a:solidFill>
                  <a:schemeClr val="lt1"/>
                </a:solidFill>
              </a:defRPr>
            </a:lvl7pPr>
            <a:lvl8pPr lvl="7" rtl="0">
              <a:spcBef>
                <a:spcPts val="0"/>
              </a:spcBef>
              <a:spcAft>
                <a:spcPts val="0"/>
              </a:spcAft>
              <a:buClr>
                <a:schemeClr val="lt1"/>
              </a:buClr>
              <a:buSzPts val="6500"/>
              <a:buNone/>
              <a:defRPr sz="6500">
                <a:solidFill>
                  <a:schemeClr val="lt1"/>
                </a:solidFill>
              </a:defRPr>
            </a:lvl8pPr>
            <a:lvl9pPr lvl="8" rtl="0">
              <a:spcBef>
                <a:spcPts val="0"/>
              </a:spcBef>
              <a:spcAft>
                <a:spcPts val="0"/>
              </a:spcAft>
              <a:buClr>
                <a:schemeClr val="lt1"/>
              </a:buClr>
              <a:buSzPts val="6500"/>
              <a:buNone/>
              <a:defRPr sz="6500">
                <a:solidFill>
                  <a:schemeClr val="lt1"/>
                </a:solidFill>
              </a:defRPr>
            </a:lvl9pPr>
          </a:lstStyle>
          <a:p>
            <a:endParaRPr/>
          </a:p>
        </p:txBody>
      </p:sp>
      <p:sp>
        <p:nvSpPr>
          <p:cNvPr id="92" name="Google Shape;92;p15"/>
          <p:cNvSpPr txBox="1">
            <a:spLocks noGrp="1"/>
          </p:cNvSpPr>
          <p:nvPr>
            <p:ph type="title" idx="2" hasCustomPrompt="1"/>
          </p:nvPr>
        </p:nvSpPr>
        <p:spPr>
          <a:xfrm flipH="1">
            <a:off x="1180003" y="1035213"/>
            <a:ext cx="2979300" cy="7545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000000"/>
              </a:buClr>
              <a:buSzPts val="9600"/>
              <a:buNone/>
              <a:defRPr sz="9600"/>
            </a:lvl1pPr>
            <a:lvl2pPr lvl="1"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6000"/>
              <a:buFont typeface="Fira Sans Extra Condensed Medium"/>
              <a:buNone/>
              <a:defRPr sz="60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93" name="Google Shape;93;p15"/>
          <p:cNvSpPr txBox="1">
            <a:spLocks noGrp="1"/>
          </p:cNvSpPr>
          <p:nvPr>
            <p:ph type="subTitle" idx="1"/>
          </p:nvPr>
        </p:nvSpPr>
        <p:spPr>
          <a:xfrm>
            <a:off x="1180003" y="2742989"/>
            <a:ext cx="4224900" cy="536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100"/>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title">
  <p:cSld name="CUSTOM_29">
    <p:spTree>
      <p:nvGrpSpPr>
        <p:cNvPr id="1" name="Shape 104"/>
        <p:cNvGrpSpPr/>
        <p:nvPr/>
      </p:nvGrpSpPr>
      <p:grpSpPr>
        <a:xfrm>
          <a:off x="0" y="0"/>
          <a:ext cx="0" cy="0"/>
          <a:chOff x="0" y="0"/>
          <a:chExt cx="0" cy="0"/>
        </a:xfrm>
      </p:grpSpPr>
      <p:sp>
        <p:nvSpPr>
          <p:cNvPr id="105" name="Google Shape;105;p17"/>
          <p:cNvSpPr txBox="1">
            <a:spLocks noGrp="1"/>
          </p:cNvSpPr>
          <p:nvPr>
            <p:ph type="ctrTitle"/>
          </p:nvPr>
        </p:nvSpPr>
        <p:spPr>
          <a:xfrm flipH="1">
            <a:off x="1193529" y="1611150"/>
            <a:ext cx="5195700" cy="1921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6500"/>
              <a:buNone/>
              <a:defRPr sz="6500"/>
            </a:lvl2pPr>
            <a:lvl3pPr lvl="2" rtl="0">
              <a:spcBef>
                <a:spcPts val="0"/>
              </a:spcBef>
              <a:spcAft>
                <a:spcPts val="0"/>
              </a:spcAft>
              <a:buSzPts val="6500"/>
              <a:buNone/>
              <a:defRPr sz="6500"/>
            </a:lvl3pPr>
            <a:lvl4pPr lvl="3" rtl="0">
              <a:spcBef>
                <a:spcPts val="0"/>
              </a:spcBef>
              <a:spcAft>
                <a:spcPts val="0"/>
              </a:spcAft>
              <a:buSzPts val="6500"/>
              <a:buNone/>
              <a:defRPr sz="6500"/>
            </a:lvl4pPr>
            <a:lvl5pPr lvl="4" rtl="0">
              <a:spcBef>
                <a:spcPts val="0"/>
              </a:spcBef>
              <a:spcAft>
                <a:spcPts val="0"/>
              </a:spcAft>
              <a:buSzPts val="6500"/>
              <a:buNone/>
              <a:defRPr sz="6500"/>
            </a:lvl5pPr>
            <a:lvl6pPr lvl="5" rtl="0">
              <a:spcBef>
                <a:spcPts val="0"/>
              </a:spcBef>
              <a:spcAft>
                <a:spcPts val="0"/>
              </a:spcAft>
              <a:buSzPts val="6500"/>
              <a:buNone/>
              <a:defRPr sz="6500"/>
            </a:lvl6pPr>
            <a:lvl7pPr lvl="6" rtl="0">
              <a:spcBef>
                <a:spcPts val="0"/>
              </a:spcBef>
              <a:spcAft>
                <a:spcPts val="0"/>
              </a:spcAft>
              <a:buSzPts val="6500"/>
              <a:buNone/>
              <a:defRPr sz="6500"/>
            </a:lvl7pPr>
            <a:lvl8pPr lvl="7" rtl="0">
              <a:spcBef>
                <a:spcPts val="0"/>
              </a:spcBef>
              <a:spcAft>
                <a:spcPts val="0"/>
              </a:spcAft>
              <a:buSzPts val="6500"/>
              <a:buNone/>
              <a:defRPr sz="6500"/>
            </a:lvl8pPr>
            <a:lvl9pPr lvl="8" rtl="0">
              <a:spcBef>
                <a:spcPts val="0"/>
              </a:spcBef>
              <a:spcAft>
                <a:spcPts val="0"/>
              </a:spcAft>
              <a:buSzPts val="6500"/>
              <a:buNone/>
              <a:defRPr sz="65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Exo 2"/>
              <a:buNone/>
              <a:defRPr sz="2800" b="1">
                <a:solidFill>
                  <a:schemeClr val="dk1"/>
                </a:solidFill>
                <a:latin typeface="Exo 2"/>
                <a:ea typeface="Exo 2"/>
                <a:cs typeface="Exo 2"/>
                <a:sym typeface="Exo 2"/>
              </a:defRPr>
            </a:lvl1pPr>
            <a:lvl2pPr lvl="1"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2pPr>
            <a:lvl3pPr lvl="2"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3pPr>
            <a:lvl4pPr lvl="3"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4pPr>
            <a:lvl5pPr lvl="4"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5pPr>
            <a:lvl6pPr lvl="5"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6pPr>
            <a:lvl7pPr lvl="6"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7pPr>
            <a:lvl8pPr lvl="7"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8pPr>
            <a:lvl9pPr lvl="8" rtl="0">
              <a:spcBef>
                <a:spcPts val="0"/>
              </a:spcBef>
              <a:spcAft>
                <a:spcPts val="0"/>
              </a:spcAft>
              <a:buClr>
                <a:schemeClr val="dk1"/>
              </a:buClr>
              <a:buSzPts val="2800"/>
              <a:buFont typeface="Squada One"/>
              <a:buNone/>
              <a:defRPr sz="2800">
                <a:solidFill>
                  <a:schemeClr val="dk1"/>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1pPr>
            <a:lvl2pPr marL="914400" lvl="1"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2pPr>
            <a:lvl3pPr marL="1371600" lvl="2"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3pPr>
            <a:lvl4pPr marL="1828800" lvl="3"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4pPr>
            <a:lvl5pPr marL="2286000" lvl="4"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5pPr>
            <a:lvl6pPr marL="2743200" lvl="5"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6pPr>
            <a:lvl7pPr marL="3200400" lvl="6"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7pPr>
            <a:lvl8pPr marL="3657600" lvl="7" indent="-304800" rtl="0">
              <a:lnSpc>
                <a:spcPct val="115000"/>
              </a:lnSpc>
              <a:spcBef>
                <a:spcPts val="1600"/>
              </a:spcBef>
              <a:spcAft>
                <a:spcPts val="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8pPr>
            <a:lvl9pPr marL="4114800" lvl="8" indent="-304800" rtl="0">
              <a:lnSpc>
                <a:spcPct val="115000"/>
              </a:lnSpc>
              <a:spcBef>
                <a:spcPts val="1600"/>
              </a:spcBef>
              <a:spcAft>
                <a:spcPts val="1600"/>
              </a:spcAft>
              <a:buClr>
                <a:schemeClr val="dk1"/>
              </a:buClr>
              <a:buSzPts val="1200"/>
              <a:buFont typeface="Roboto Condensed Light"/>
              <a:buChar char="■"/>
              <a:defRPr sz="1200">
                <a:solidFill>
                  <a:schemeClr val="dk1"/>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7" r:id="rId6"/>
    <p:sldLayoutId id="2147483659" r:id="rId7"/>
    <p:sldLayoutId id="2147483661" r:id="rId8"/>
    <p:sldLayoutId id="2147483663" r:id="rId9"/>
    <p:sldLayoutId id="2147483664" r:id="rId10"/>
    <p:sldLayoutId id="2147483667" r:id="rId11"/>
    <p:sldLayoutId id="2147483670" r:id="rId12"/>
    <p:sldLayoutId id="2147483671" r:id="rId13"/>
  </p:sldLayoutIdLst>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30"/>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Machine Learning</a:t>
            </a:r>
            <a:endParaRPr dirty="0"/>
          </a:p>
        </p:txBody>
      </p:sp>
      <p:sp>
        <p:nvSpPr>
          <p:cNvPr id="141" name="Google Shape;141;p30"/>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01 - Intro to Python</a:t>
            </a:r>
            <a:endParaRPr dirty="0"/>
          </a:p>
        </p:txBody>
      </p:sp>
      <p:cxnSp>
        <p:nvCxnSpPr>
          <p:cNvPr id="142" name="Google Shape;142;p30"/>
          <p:cNvCxnSpPr/>
          <p:nvPr/>
        </p:nvCxnSpPr>
        <p:spPr>
          <a:xfrm>
            <a:off x="7145675" y="3176000"/>
            <a:ext cx="2086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 Conversion Functions</a:t>
            </a:r>
            <a:endParaRPr/>
          </a:p>
        </p:txBody>
      </p:sp>
      <p:sp>
        <p:nvSpPr>
          <p:cNvPr id="214" name="Google Shape;214;p37"/>
          <p:cNvSpPr txBox="1">
            <a:spLocks noGrp="1"/>
          </p:cNvSpPr>
          <p:nvPr>
            <p:ph type="subTitle" idx="1"/>
          </p:nvPr>
        </p:nvSpPr>
        <p:spPr>
          <a:xfrm>
            <a:off x="3493350" y="946950"/>
            <a:ext cx="2157300" cy="100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bool()</a:t>
            </a:r>
            <a:endParaRPr dirty="0"/>
          </a:p>
          <a:p>
            <a:pPr marL="457200" lvl="0" indent="-298450" algn="l" rtl="0">
              <a:spcBef>
                <a:spcPts val="0"/>
              </a:spcBef>
              <a:spcAft>
                <a:spcPts val="0"/>
              </a:spcAft>
              <a:buSzPts val="1100"/>
              <a:buChar char="-"/>
            </a:pPr>
            <a:r>
              <a:rPr lang="en" dirty="0"/>
              <a:t>Turns a variable into a Boolean value</a:t>
            </a:r>
            <a:endParaRPr dirty="0"/>
          </a:p>
          <a:p>
            <a:pPr marL="457200" lvl="0" indent="0" algn="l" rtl="0">
              <a:spcBef>
                <a:spcPts val="0"/>
              </a:spcBef>
              <a:spcAft>
                <a:spcPts val="0"/>
              </a:spcAft>
              <a:buNone/>
            </a:pPr>
            <a:endParaRPr dirty="0"/>
          </a:p>
          <a:p>
            <a:pPr marL="0" lvl="0" indent="0" algn="l" rtl="0">
              <a:spcBef>
                <a:spcPts val="0"/>
              </a:spcBef>
              <a:spcAft>
                <a:spcPts val="0"/>
              </a:spcAft>
              <a:buNone/>
            </a:pPr>
            <a:r>
              <a:rPr lang="en" dirty="0"/>
              <a:t>Float()</a:t>
            </a:r>
            <a:endParaRPr dirty="0"/>
          </a:p>
          <a:p>
            <a:pPr marL="457200" lvl="0" indent="-298450" algn="l" rtl="0">
              <a:spcBef>
                <a:spcPts val="0"/>
              </a:spcBef>
              <a:spcAft>
                <a:spcPts val="0"/>
              </a:spcAft>
              <a:buSzPts val="1100"/>
              <a:buChar char="-"/>
            </a:pPr>
            <a:r>
              <a:rPr lang="en" dirty="0"/>
              <a:t>Turns a variable into a float (cannot work with letters)</a:t>
            </a:r>
            <a:endParaRPr dirty="0"/>
          </a:p>
          <a:p>
            <a:pPr marL="0" lvl="0" indent="0" algn="l" rtl="0">
              <a:spcBef>
                <a:spcPts val="0"/>
              </a:spcBef>
              <a:spcAft>
                <a:spcPts val="0"/>
              </a:spcAft>
              <a:buNone/>
            </a:pPr>
            <a:r>
              <a:rPr lang="en" dirty="0"/>
              <a:t>Str()</a:t>
            </a:r>
            <a:endParaRPr dirty="0"/>
          </a:p>
          <a:p>
            <a:pPr marL="457200" lvl="0" indent="-298450" algn="l" rtl="0">
              <a:spcBef>
                <a:spcPts val="0"/>
              </a:spcBef>
              <a:spcAft>
                <a:spcPts val="0"/>
              </a:spcAft>
              <a:buSzPts val="1100"/>
              <a:buChar char="-"/>
            </a:pPr>
            <a:r>
              <a:rPr lang="en" dirty="0"/>
              <a:t>Turns a variable into a string</a:t>
            </a:r>
            <a:endParaRPr dirty="0"/>
          </a:p>
          <a:p>
            <a:pPr marL="0" lvl="0" indent="0" algn="l" rtl="0">
              <a:spcBef>
                <a:spcPts val="0"/>
              </a:spcBef>
              <a:spcAft>
                <a:spcPts val="0"/>
              </a:spcAft>
              <a:buNone/>
            </a:pPr>
            <a:r>
              <a:rPr lang="en" dirty="0"/>
              <a:t>Int()</a:t>
            </a:r>
            <a:endParaRPr dirty="0"/>
          </a:p>
          <a:p>
            <a:pPr marL="457200" lvl="0" indent="-298450" algn="l" rtl="0">
              <a:spcBef>
                <a:spcPts val="0"/>
              </a:spcBef>
              <a:spcAft>
                <a:spcPts val="0"/>
              </a:spcAft>
              <a:buSzPts val="1100"/>
              <a:buChar char="-"/>
            </a:pPr>
            <a:r>
              <a:rPr lang="en" dirty="0"/>
              <a:t>Turns a variable into an integer (cannot work with letters or a float with a decimal value)</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Applications of conversion</a:t>
            </a:r>
            <a:endParaRPr/>
          </a:p>
        </p:txBody>
      </p:sp>
      <p:sp>
        <p:nvSpPr>
          <p:cNvPr id="220" name="Google Shape;220;p38"/>
          <p:cNvSpPr txBox="1">
            <a:spLocks noGrp="1"/>
          </p:cNvSpPr>
          <p:nvPr>
            <p:ph type="ctrTitle" idx="2"/>
          </p:nvPr>
        </p:nvSpPr>
        <p:spPr>
          <a:xfrm>
            <a:off x="2731075" y="1070500"/>
            <a:ext cx="12579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Input function</a:t>
            </a:r>
            <a:endParaRPr/>
          </a:p>
        </p:txBody>
      </p:sp>
      <p:sp>
        <p:nvSpPr>
          <p:cNvPr id="221" name="Google Shape;221;p38"/>
          <p:cNvSpPr txBox="1">
            <a:spLocks noGrp="1"/>
          </p:cNvSpPr>
          <p:nvPr>
            <p:ph type="subTitle" idx="1"/>
          </p:nvPr>
        </p:nvSpPr>
        <p:spPr>
          <a:xfrm>
            <a:off x="2731075" y="1590825"/>
            <a:ext cx="2157300" cy="100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Use input() to take an input from the user.</a:t>
            </a:r>
            <a:endParaRPr/>
          </a:p>
          <a:p>
            <a:pPr marL="0" lvl="0" indent="0" algn="l" rtl="0">
              <a:spcBef>
                <a:spcPts val="0"/>
              </a:spcBef>
              <a:spcAft>
                <a:spcPts val="0"/>
              </a:spcAft>
              <a:buNone/>
            </a:pPr>
            <a:endParaRPr/>
          </a:p>
          <a:p>
            <a:pPr marL="0" lvl="0" indent="0" algn="l" rtl="0">
              <a:spcBef>
                <a:spcPts val="0"/>
              </a:spcBef>
              <a:spcAft>
                <a:spcPts val="0"/>
              </a:spcAft>
              <a:buNone/>
            </a:pPr>
            <a:r>
              <a:rPr lang="en"/>
              <a:t>Since it is by default a string, you can use </a:t>
            </a:r>
            <a:r>
              <a:rPr lang="en" b="1">
                <a:latin typeface="Roboto Condensed"/>
                <a:ea typeface="Roboto Condensed"/>
                <a:cs typeface="Roboto Condensed"/>
                <a:sym typeface="Roboto Condensed"/>
              </a:rPr>
              <a:t>float() </a:t>
            </a:r>
            <a:r>
              <a:rPr lang="en"/>
              <a:t>or </a:t>
            </a:r>
            <a:r>
              <a:rPr lang="en" b="1">
                <a:latin typeface="Roboto Condensed"/>
                <a:ea typeface="Roboto Condensed"/>
                <a:cs typeface="Roboto Condensed"/>
                <a:sym typeface="Roboto Condensed"/>
              </a:rPr>
              <a:t>int() </a:t>
            </a:r>
            <a:r>
              <a:rPr lang="en"/>
              <a:t>to convert to a data type of your choice.</a:t>
            </a:r>
            <a:endParaRPr/>
          </a:p>
        </p:txBody>
      </p:sp>
      <p:sp>
        <p:nvSpPr>
          <p:cNvPr id="222" name="Google Shape;222;p38"/>
          <p:cNvSpPr txBox="1">
            <a:spLocks noGrp="1"/>
          </p:cNvSpPr>
          <p:nvPr>
            <p:ph type="ctrTitle" idx="2"/>
          </p:nvPr>
        </p:nvSpPr>
        <p:spPr>
          <a:xfrm>
            <a:off x="5059275" y="3036075"/>
            <a:ext cx="12579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Type function</a:t>
            </a:r>
            <a:endParaRPr/>
          </a:p>
        </p:txBody>
      </p:sp>
      <p:sp>
        <p:nvSpPr>
          <p:cNvPr id="223" name="Google Shape;223;p38"/>
          <p:cNvSpPr txBox="1"/>
          <p:nvPr/>
        </p:nvSpPr>
        <p:spPr>
          <a:xfrm>
            <a:off x="3755575" y="3571525"/>
            <a:ext cx="2157300" cy="5850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300">
                <a:solidFill>
                  <a:schemeClr val="dk1"/>
                </a:solidFill>
                <a:latin typeface="Roboto Condensed Light"/>
                <a:ea typeface="Roboto Condensed Light"/>
                <a:cs typeface="Roboto Condensed Light"/>
                <a:sym typeface="Roboto Condensed Light"/>
              </a:rPr>
              <a:t>Use type() to check the datatype of any variable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9"/>
          <p:cNvSpPr txBox="1">
            <a:spLocks noGrp="1"/>
          </p:cNvSpPr>
          <p:nvPr>
            <p:ph type="ctrTitle"/>
          </p:nvPr>
        </p:nvSpPr>
        <p:spPr>
          <a:xfrm flipH="1">
            <a:off x="2754543" y="1347038"/>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LOOPS / CONDITIONAL STATEMENTS</a:t>
            </a:r>
            <a:endParaRPr/>
          </a:p>
        </p:txBody>
      </p:sp>
      <p:sp>
        <p:nvSpPr>
          <p:cNvPr id="229" name="Google Shape;229;p39"/>
          <p:cNvSpPr txBox="1">
            <a:spLocks noGrp="1"/>
          </p:cNvSpPr>
          <p:nvPr>
            <p:ph type="title" idx="2"/>
          </p:nvPr>
        </p:nvSpPr>
        <p:spPr>
          <a:xfrm flipH="1">
            <a:off x="4970943" y="768788"/>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cxnSp>
        <p:nvCxnSpPr>
          <p:cNvPr id="230" name="Google Shape;230;p39"/>
          <p:cNvCxnSpPr/>
          <p:nvPr/>
        </p:nvCxnSpPr>
        <p:spPr>
          <a:xfrm>
            <a:off x="7626825" y="2744700"/>
            <a:ext cx="1560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40"/>
          <p:cNvSpPr txBox="1">
            <a:spLocks noGrp="1"/>
          </p:cNvSpPr>
          <p:nvPr>
            <p:ph type="body" idx="1"/>
          </p:nvPr>
        </p:nvSpPr>
        <p:spPr>
          <a:xfrm>
            <a:off x="656850" y="1061675"/>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loop is a repeated piece of code, usually until a variable meets a condition or a certain amount of iterations.</a:t>
            </a:r>
            <a:endParaRPr/>
          </a:p>
          <a:p>
            <a:pPr marL="0" lvl="0" indent="0" algn="l" rtl="0">
              <a:spcBef>
                <a:spcPts val="1600"/>
              </a:spcBef>
              <a:spcAft>
                <a:spcPts val="0"/>
              </a:spcAft>
              <a:buNone/>
            </a:pPr>
            <a:endParaRPr/>
          </a:p>
          <a:p>
            <a:pPr marL="0" lvl="0" indent="0" algn="l" rtl="0">
              <a:spcBef>
                <a:spcPts val="1600"/>
              </a:spcBef>
              <a:spcAft>
                <a:spcPts val="0"/>
              </a:spcAft>
              <a:buNone/>
            </a:pPr>
            <a:r>
              <a:rPr lang="en"/>
              <a:t>Source: Geeks for Geeks</a:t>
            </a:r>
            <a:endParaRPr/>
          </a:p>
          <a:p>
            <a:pPr marL="0" lvl="0" indent="0" algn="l" rtl="0">
              <a:spcBef>
                <a:spcPts val="1600"/>
              </a:spcBef>
              <a:spcAft>
                <a:spcPts val="1600"/>
              </a:spcAft>
              <a:buNone/>
            </a:pPr>
            <a:endParaRPr/>
          </a:p>
        </p:txBody>
      </p:sp>
      <p:sp>
        <p:nvSpPr>
          <p:cNvPr id="236" name="Google Shape;236;p40"/>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Basics</a:t>
            </a:r>
            <a:endParaRPr/>
          </a:p>
        </p:txBody>
      </p:sp>
      <p:pic>
        <p:nvPicPr>
          <p:cNvPr id="237" name="Google Shape;237;p40"/>
          <p:cNvPicPr preferRelativeResize="0"/>
          <p:nvPr/>
        </p:nvPicPr>
        <p:blipFill>
          <a:blip r:embed="rId3">
            <a:alphaModFix/>
          </a:blip>
          <a:stretch>
            <a:fillRect/>
          </a:stretch>
        </p:blipFill>
        <p:spPr>
          <a:xfrm>
            <a:off x="2699775" y="2061025"/>
            <a:ext cx="3744450" cy="23010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41"/>
          <p:cNvSpPr txBox="1">
            <a:spLocks noGrp="1"/>
          </p:cNvSpPr>
          <p:nvPr>
            <p:ph type="body" idx="1"/>
          </p:nvPr>
        </p:nvSpPr>
        <p:spPr>
          <a:xfrm>
            <a:off x="1964850" y="977175"/>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Syntax:</a:t>
            </a:r>
            <a:endParaRPr dirty="0"/>
          </a:p>
          <a:p>
            <a:pPr marL="0" lvl="0" indent="0" algn="l" rtl="0">
              <a:spcBef>
                <a:spcPts val="1600"/>
              </a:spcBef>
              <a:spcAft>
                <a:spcPts val="0"/>
              </a:spcAft>
              <a:buNone/>
            </a:pPr>
            <a:r>
              <a:rPr lang="en" sz="1100" b="1" dirty="0">
                <a:solidFill>
                  <a:srgbClr val="002060"/>
                </a:solidFill>
                <a:latin typeface="Arial"/>
                <a:ea typeface="Arial"/>
                <a:cs typeface="Arial"/>
                <a:sym typeface="Arial"/>
              </a:rPr>
              <a:t>while</a:t>
            </a:r>
            <a:r>
              <a:rPr lang="en" sz="1100" b="1" dirty="0">
                <a:solidFill>
                  <a:schemeClr val="lt1"/>
                </a:solidFill>
                <a:latin typeface="Arial"/>
                <a:ea typeface="Arial"/>
                <a:cs typeface="Arial"/>
                <a:sym typeface="Arial"/>
              </a:rPr>
              <a:t> [condition]:</a:t>
            </a:r>
            <a:endParaRPr sz="1100" b="1" dirty="0">
              <a:solidFill>
                <a:schemeClr val="lt1"/>
              </a:solidFill>
              <a:latin typeface="Arial"/>
              <a:ea typeface="Arial"/>
              <a:cs typeface="Arial"/>
              <a:sym typeface="Arial"/>
            </a:endParaRPr>
          </a:p>
          <a:p>
            <a:pPr marL="0" lvl="0" indent="0" algn="l" rtl="0">
              <a:spcBef>
                <a:spcPts val="0"/>
              </a:spcBef>
              <a:spcAft>
                <a:spcPts val="0"/>
              </a:spcAft>
              <a:buNone/>
            </a:pPr>
            <a:r>
              <a:rPr lang="en" sz="1100" b="1" dirty="0">
                <a:solidFill>
                  <a:schemeClr val="lt1"/>
                </a:solidFill>
                <a:latin typeface="Arial"/>
                <a:ea typeface="Arial"/>
                <a:cs typeface="Arial"/>
                <a:sym typeface="Arial"/>
              </a:rPr>
              <a:t>	[action]</a:t>
            </a:r>
            <a:endParaRPr sz="1100" b="1" dirty="0">
              <a:solidFill>
                <a:schemeClr val="lt1"/>
              </a:solidFill>
              <a:latin typeface="Arial"/>
              <a:ea typeface="Arial"/>
              <a:cs typeface="Arial"/>
              <a:sym typeface="Arial"/>
            </a:endParaRPr>
          </a:p>
          <a:p>
            <a:pPr marL="0" lvl="0" indent="0" algn="l" rtl="0">
              <a:spcBef>
                <a:spcPts val="0"/>
              </a:spcBef>
              <a:spcAft>
                <a:spcPts val="0"/>
              </a:spcAft>
              <a:buNone/>
            </a:pPr>
            <a:r>
              <a:rPr lang="en" sz="1100" b="1" dirty="0">
                <a:solidFill>
                  <a:schemeClr val="lt1"/>
                </a:solidFill>
                <a:latin typeface="Arial"/>
                <a:ea typeface="Arial"/>
                <a:cs typeface="Arial"/>
                <a:sym typeface="Arial"/>
              </a:rPr>
              <a:t>	[update condition]</a:t>
            </a:r>
            <a:endParaRPr sz="1100" b="1" dirty="0">
              <a:solidFill>
                <a:schemeClr val="lt1"/>
              </a:solidFill>
              <a:latin typeface="Arial"/>
              <a:ea typeface="Arial"/>
              <a:cs typeface="Arial"/>
              <a:sym typeface="Arial"/>
            </a:endParaRPr>
          </a:p>
          <a:p>
            <a:pPr marL="0" lvl="0" indent="0" algn="l" rtl="0">
              <a:spcBef>
                <a:spcPts val="0"/>
              </a:spcBef>
              <a:spcAft>
                <a:spcPts val="0"/>
              </a:spcAft>
              <a:buNone/>
            </a:pPr>
            <a:endParaRPr sz="1100" b="1" dirty="0">
              <a:solidFill>
                <a:schemeClr val="lt1"/>
              </a:solidFill>
              <a:latin typeface="Arial"/>
              <a:ea typeface="Arial"/>
              <a:cs typeface="Arial"/>
              <a:sym typeface="Arial"/>
            </a:endParaRPr>
          </a:p>
          <a:p>
            <a:pPr marL="0" lvl="0" indent="0" algn="l" rtl="0">
              <a:spcBef>
                <a:spcPts val="0"/>
              </a:spcBef>
              <a:spcAft>
                <a:spcPts val="0"/>
              </a:spcAft>
              <a:buNone/>
            </a:pPr>
            <a:r>
              <a:rPr lang="en" sz="1100" b="1" dirty="0">
                <a:latin typeface="Arial"/>
                <a:ea typeface="Arial"/>
                <a:cs typeface="Arial"/>
                <a:sym typeface="Arial"/>
              </a:rPr>
              <a:t>Until the condition is met, the action will keep repeating.</a:t>
            </a:r>
            <a:endParaRPr sz="1100" b="1" dirty="0">
              <a:latin typeface="Arial"/>
              <a:ea typeface="Arial"/>
              <a:cs typeface="Arial"/>
              <a:sym typeface="Arial"/>
            </a:endParaRPr>
          </a:p>
          <a:p>
            <a:pPr marL="0" lvl="0" indent="0" algn="l" rtl="0">
              <a:spcBef>
                <a:spcPts val="0"/>
              </a:spcBef>
              <a:spcAft>
                <a:spcPts val="1600"/>
              </a:spcAft>
              <a:buNone/>
            </a:pPr>
            <a:endParaRPr dirty="0"/>
          </a:p>
        </p:txBody>
      </p:sp>
      <p:sp>
        <p:nvSpPr>
          <p:cNvPr id="243" name="Google Shape;243;p41"/>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While Loops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2"/>
          <p:cNvSpPr txBox="1">
            <a:spLocks noGrp="1"/>
          </p:cNvSpPr>
          <p:nvPr>
            <p:ph type="body" idx="1"/>
          </p:nvPr>
        </p:nvSpPr>
        <p:spPr>
          <a:xfrm>
            <a:off x="1917900" y="1165300"/>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Syntax:</a:t>
            </a:r>
            <a:endParaRPr/>
          </a:p>
          <a:p>
            <a:pPr marL="0" lvl="0" indent="0" algn="l" rtl="0">
              <a:spcBef>
                <a:spcPts val="1600"/>
              </a:spcBef>
              <a:spcAft>
                <a:spcPts val="0"/>
              </a:spcAft>
              <a:buNone/>
            </a:pPr>
            <a:r>
              <a:rPr lang="en" sz="1100" b="1">
                <a:solidFill>
                  <a:schemeClr val="lt1"/>
                </a:solidFill>
                <a:latin typeface="Arial"/>
                <a:ea typeface="Arial"/>
                <a:cs typeface="Arial"/>
                <a:sym typeface="Arial"/>
              </a:rPr>
              <a:t>for [variable] in range([count)]:</a:t>
            </a:r>
            <a:endParaRPr sz="1100" b="1">
              <a:solidFill>
                <a:schemeClr val="lt1"/>
              </a:solidFill>
              <a:latin typeface="Arial"/>
              <a:ea typeface="Arial"/>
              <a:cs typeface="Arial"/>
              <a:sym typeface="Arial"/>
            </a:endParaRPr>
          </a:p>
          <a:p>
            <a:pPr marL="0" lvl="0" indent="0" algn="l" rtl="0">
              <a:spcBef>
                <a:spcPts val="0"/>
              </a:spcBef>
              <a:spcAft>
                <a:spcPts val="0"/>
              </a:spcAft>
              <a:buNone/>
            </a:pPr>
            <a:r>
              <a:rPr lang="en" sz="1100" b="1">
                <a:solidFill>
                  <a:schemeClr val="lt1"/>
                </a:solidFill>
                <a:latin typeface="Arial"/>
                <a:ea typeface="Arial"/>
                <a:cs typeface="Arial"/>
                <a:sym typeface="Arial"/>
              </a:rPr>
              <a:t>	[repetitive action]</a:t>
            </a:r>
            <a:endParaRPr sz="1100" b="1">
              <a:solidFill>
                <a:schemeClr val="lt1"/>
              </a:solidFill>
              <a:latin typeface="Arial"/>
              <a:ea typeface="Arial"/>
              <a:cs typeface="Arial"/>
              <a:sym typeface="Arial"/>
            </a:endParaRPr>
          </a:p>
          <a:p>
            <a:pPr marL="0" lvl="0" indent="0" algn="l" rtl="0">
              <a:spcBef>
                <a:spcPts val="0"/>
              </a:spcBef>
              <a:spcAft>
                <a:spcPts val="0"/>
              </a:spcAft>
              <a:buNone/>
            </a:pPr>
            <a:r>
              <a:rPr lang="en" sz="1100" b="1">
                <a:solidFill>
                  <a:schemeClr val="lt1"/>
                </a:solidFill>
                <a:latin typeface="Arial"/>
                <a:ea typeface="Arial"/>
                <a:cs typeface="Arial"/>
                <a:sym typeface="Arial"/>
              </a:rPr>
              <a:t>Note: variable automatically updates</a:t>
            </a:r>
            <a:endParaRPr sz="1100" b="1">
              <a:solidFill>
                <a:schemeClr val="lt1"/>
              </a:solidFill>
              <a:latin typeface="Arial"/>
              <a:ea typeface="Arial"/>
              <a:cs typeface="Arial"/>
              <a:sym typeface="Arial"/>
            </a:endParaRPr>
          </a:p>
          <a:p>
            <a:pPr marL="0" lvl="0" indent="0" algn="l" rtl="0">
              <a:spcBef>
                <a:spcPts val="0"/>
              </a:spcBef>
              <a:spcAft>
                <a:spcPts val="0"/>
              </a:spcAft>
              <a:buNone/>
            </a:pPr>
            <a:endParaRPr sz="1100" b="1">
              <a:solidFill>
                <a:schemeClr val="lt1"/>
              </a:solidFill>
              <a:latin typeface="Arial"/>
              <a:ea typeface="Arial"/>
              <a:cs typeface="Arial"/>
              <a:sym typeface="Arial"/>
            </a:endParaRPr>
          </a:p>
          <a:p>
            <a:pPr marL="0" lvl="0" indent="0" algn="l" rtl="0">
              <a:spcBef>
                <a:spcPts val="0"/>
              </a:spcBef>
              <a:spcAft>
                <a:spcPts val="0"/>
              </a:spcAft>
              <a:buNone/>
            </a:pPr>
            <a:r>
              <a:rPr lang="en" sz="1100" b="1">
                <a:latin typeface="Arial"/>
                <a:ea typeface="Arial"/>
                <a:cs typeface="Arial"/>
                <a:sym typeface="Arial"/>
              </a:rPr>
              <a:t>Range(x) - cycles through the numbers from 0 to x-1</a:t>
            </a:r>
            <a:endParaRPr sz="1100" b="1">
              <a:latin typeface="Arial"/>
              <a:ea typeface="Arial"/>
              <a:cs typeface="Arial"/>
              <a:sym typeface="Arial"/>
            </a:endParaRPr>
          </a:p>
          <a:p>
            <a:pPr marL="0" lvl="0" indent="0" algn="l" rtl="0">
              <a:spcBef>
                <a:spcPts val="0"/>
              </a:spcBef>
              <a:spcAft>
                <a:spcPts val="1600"/>
              </a:spcAft>
              <a:buNone/>
            </a:pPr>
            <a:endParaRPr/>
          </a:p>
        </p:txBody>
      </p:sp>
      <p:sp>
        <p:nvSpPr>
          <p:cNvPr id="249" name="Google Shape;249;p4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 Loops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43"/>
          <p:cNvSpPr txBox="1">
            <a:spLocks noGrp="1"/>
          </p:cNvSpPr>
          <p:nvPr>
            <p:ph type="body" idx="1"/>
          </p:nvPr>
        </p:nvSpPr>
        <p:spPr>
          <a:xfrm>
            <a:off x="1917900" y="1209725"/>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Syntax: </a:t>
            </a:r>
            <a:endParaRPr/>
          </a:p>
          <a:p>
            <a:pPr marL="0" lvl="0" indent="0" algn="l" rtl="0">
              <a:spcBef>
                <a:spcPts val="1600"/>
              </a:spcBef>
              <a:spcAft>
                <a:spcPts val="0"/>
              </a:spcAft>
              <a:buNone/>
            </a:pPr>
            <a:r>
              <a:rPr lang="en" sz="1100" b="1">
                <a:solidFill>
                  <a:schemeClr val="lt1"/>
                </a:solidFill>
                <a:latin typeface="Arial"/>
                <a:ea typeface="Arial"/>
                <a:cs typeface="Arial"/>
                <a:sym typeface="Arial"/>
              </a:rPr>
              <a:t>If [condition]:</a:t>
            </a:r>
            <a:endParaRPr sz="1100" b="1">
              <a:solidFill>
                <a:schemeClr val="lt1"/>
              </a:solidFill>
              <a:latin typeface="Arial"/>
              <a:ea typeface="Arial"/>
              <a:cs typeface="Arial"/>
              <a:sym typeface="Arial"/>
            </a:endParaRPr>
          </a:p>
          <a:p>
            <a:pPr marL="0" lvl="0" indent="0" algn="l" rtl="0">
              <a:spcBef>
                <a:spcPts val="0"/>
              </a:spcBef>
              <a:spcAft>
                <a:spcPts val="0"/>
              </a:spcAft>
              <a:buNone/>
            </a:pPr>
            <a:r>
              <a:rPr lang="en" sz="1100" b="1">
                <a:solidFill>
                  <a:schemeClr val="lt1"/>
                </a:solidFill>
                <a:latin typeface="Arial"/>
                <a:ea typeface="Arial"/>
                <a:cs typeface="Arial"/>
                <a:sym typeface="Arial"/>
              </a:rPr>
              <a:t>	[action]</a:t>
            </a:r>
            <a:endParaRPr sz="1100" b="1">
              <a:solidFill>
                <a:schemeClr val="lt1"/>
              </a:solidFill>
              <a:latin typeface="Arial"/>
              <a:ea typeface="Arial"/>
              <a:cs typeface="Arial"/>
              <a:sym typeface="Arial"/>
            </a:endParaRPr>
          </a:p>
          <a:p>
            <a:pPr marL="0" lvl="0" indent="0" algn="l" rtl="0">
              <a:spcBef>
                <a:spcPts val="0"/>
              </a:spcBef>
              <a:spcAft>
                <a:spcPts val="0"/>
              </a:spcAft>
              <a:buNone/>
            </a:pPr>
            <a:r>
              <a:rPr lang="en" sz="1100" b="1">
                <a:solidFill>
                  <a:schemeClr val="lt1"/>
                </a:solidFill>
                <a:latin typeface="Arial"/>
                <a:ea typeface="Arial"/>
                <a:cs typeface="Arial"/>
                <a:sym typeface="Arial"/>
              </a:rPr>
              <a:t>elif [condition]:</a:t>
            </a:r>
            <a:endParaRPr sz="1100" b="1">
              <a:solidFill>
                <a:schemeClr val="lt1"/>
              </a:solidFill>
              <a:latin typeface="Arial"/>
              <a:ea typeface="Arial"/>
              <a:cs typeface="Arial"/>
              <a:sym typeface="Arial"/>
            </a:endParaRPr>
          </a:p>
          <a:p>
            <a:pPr marL="0" lvl="0" indent="0" algn="l" rtl="0">
              <a:spcBef>
                <a:spcPts val="0"/>
              </a:spcBef>
              <a:spcAft>
                <a:spcPts val="0"/>
              </a:spcAft>
              <a:buNone/>
            </a:pPr>
            <a:r>
              <a:rPr lang="en" sz="1100" b="1">
                <a:solidFill>
                  <a:schemeClr val="lt1"/>
                </a:solidFill>
                <a:latin typeface="Arial"/>
                <a:ea typeface="Arial"/>
                <a:cs typeface="Arial"/>
                <a:sym typeface="Arial"/>
              </a:rPr>
              <a:t>	[action]</a:t>
            </a:r>
            <a:endParaRPr sz="1100" b="1">
              <a:solidFill>
                <a:schemeClr val="lt1"/>
              </a:solidFill>
              <a:latin typeface="Arial"/>
              <a:ea typeface="Arial"/>
              <a:cs typeface="Arial"/>
              <a:sym typeface="Arial"/>
            </a:endParaRPr>
          </a:p>
          <a:p>
            <a:pPr marL="0" lvl="0" indent="0" algn="l" rtl="0">
              <a:spcBef>
                <a:spcPts val="0"/>
              </a:spcBef>
              <a:spcAft>
                <a:spcPts val="0"/>
              </a:spcAft>
              <a:buNone/>
            </a:pPr>
            <a:r>
              <a:rPr lang="en" sz="1100" b="1">
                <a:solidFill>
                  <a:schemeClr val="lt1"/>
                </a:solidFill>
                <a:latin typeface="Arial"/>
                <a:ea typeface="Arial"/>
                <a:cs typeface="Arial"/>
                <a:sym typeface="Arial"/>
              </a:rPr>
              <a:t>else:</a:t>
            </a:r>
            <a:endParaRPr sz="1100" b="1">
              <a:solidFill>
                <a:schemeClr val="lt1"/>
              </a:solidFill>
              <a:latin typeface="Arial"/>
              <a:ea typeface="Arial"/>
              <a:cs typeface="Arial"/>
              <a:sym typeface="Arial"/>
            </a:endParaRPr>
          </a:p>
          <a:p>
            <a:pPr marL="0" lvl="0" indent="0" algn="l" rtl="0">
              <a:spcBef>
                <a:spcPts val="0"/>
              </a:spcBef>
              <a:spcAft>
                <a:spcPts val="0"/>
              </a:spcAft>
              <a:buNone/>
            </a:pPr>
            <a:r>
              <a:rPr lang="en" sz="1100" b="1">
                <a:solidFill>
                  <a:schemeClr val="lt1"/>
                </a:solidFill>
                <a:latin typeface="Arial"/>
                <a:ea typeface="Arial"/>
                <a:cs typeface="Arial"/>
                <a:sym typeface="Arial"/>
              </a:rPr>
              <a:t>	[action]</a:t>
            </a:r>
            <a:endParaRPr sz="1100" b="1">
              <a:solidFill>
                <a:schemeClr val="lt1"/>
              </a:solidFill>
              <a:latin typeface="Arial"/>
              <a:ea typeface="Arial"/>
              <a:cs typeface="Arial"/>
              <a:sym typeface="Arial"/>
            </a:endParaRPr>
          </a:p>
          <a:p>
            <a:pPr marL="0" lvl="0" indent="0" algn="l" rtl="0">
              <a:spcBef>
                <a:spcPts val="0"/>
              </a:spcBef>
              <a:spcAft>
                <a:spcPts val="0"/>
              </a:spcAft>
              <a:buNone/>
            </a:pPr>
            <a:endParaRPr sz="1100">
              <a:solidFill>
                <a:srgbClr val="000000"/>
              </a:solidFill>
              <a:latin typeface="Arial"/>
              <a:ea typeface="Arial"/>
              <a:cs typeface="Arial"/>
              <a:sym typeface="Arial"/>
            </a:endParaRPr>
          </a:p>
          <a:p>
            <a:pPr marL="0" lvl="0" indent="0" algn="l" rtl="0">
              <a:spcBef>
                <a:spcPts val="0"/>
              </a:spcBef>
              <a:spcAft>
                <a:spcPts val="0"/>
              </a:spcAft>
              <a:buNone/>
            </a:pPr>
            <a:r>
              <a:rPr lang="en" sz="1100" b="1">
                <a:latin typeface="Arial"/>
                <a:ea typeface="Arial"/>
                <a:cs typeface="Arial"/>
                <a:sym typeface="Arial"/>
              </a:rPr>
              <a:t>Conditions can be equality (==), greater than (&lt;), less than (&gt;), and much more.</a:t>
            </a:r>
            <a:endParaRPr sz="1100" b="1">
              <a:latin typeface="Arial"/>
              <a:ea typeface="Arial"/>
              <a:cs typeface="Arial"/>
              <a:sym typeface="Arial"/>
            </a:endParaRPr>
          </a:p>
          <a:p>
            <a:pPr marL="0" lvl="0" indent="0" algn="l" rtl="0">
              <a:spcBef>
                <a:spcPts val="0"/>
              </a:spcBef>
              <a:spcAft>
                <a:spcPts val="1600"/>
              </a:spcAft>
              <a:buNone/>
            </a:pPr>
            <a:endParaRPr/>
          </a:p>
        </p:txBody>
      </p:sp>
      <p:sp>
        <p:nvSpPr>
          <p:cNvPr id="255" name="Google Shape;255;p4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If - Else Statements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44"/>
          <p:cNvSpPr txBox="1">
            <a:spLocks noGrp="1"/>
          </p:cNvSpPr>
          <p:nvPr>
            <p:ph type="ctrTitle"/>
          </p:nvPr>
        </p:nvSpPr>
        <p:spPr>
          <a:xfrm flipH="1">
            <a:off x="1180125" y="1347050"/>
            <a:ext cx="7367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LISTS - BASICS, ACCESSION</a:t>
            </a:r>
            <a:endParaRPr/>
          </a:p>
        </p:txBody>
      </p:sp>
      <p:sp>
        <p:nvSpPr>
          <p:cNvPr id="261" name="Google Shape;261;p44"/>
          <p:cNvSpPr txBox="1">
            <a:spLocks noGrp="1"/>
          </p:cNvSpPr>
          <p:nvPr>
            <p:ph type="title" idx="2"/>
          </p:nvPr>
        </p:nvSpPr>
        <p:spPr>
          <a:xfrm flipH="1">
            <a:off x="1180003" y="1035213"/>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cxnSp>
        <p:nvCxnSpPr>
          <p:cNvPr id="262" name="Google Shape;262;p44"/>
          <p:cNvCxnSpPr/>
          <p:nvPr/>
        </p:nvCxnSpPr>
        <p:spPr>
          <a:xfrm>
            <a:off x="0" y="2737950"/>
            <a:ext cx="1676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45"/>
          <p:cNvSpPr txBox="1">
            <a:spLocks noGrp="1"/>
          </p:cNvSpPr>
          <p:nvPr>
            <p:ph type="body" idx="1"/>
          </p:nvPr>
        </p:nvSpPr>
        <p:spPr>
          <a:xfrm>
            <a:off x="1870950" y="1157925"/>
            <a:ext cx="5308200" cy="14760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dirty="0"/>
              <a:t>Tuples - set of two </a:t>
            </a:r>
            <a:r>
              <a:rPr lang="en" sz="1400"/>
              <a:t>values or more enclosed </a:t>
            </a:r>
            <a:r>
              <a:rPr lang="en" sz="1400" dirty="0"/>
              <a:t>by parentheses (</a:t>
            </a:r>
            <a:r>
              <a:rPr lang="en" sz="1400" b="1" dirty="0">
                <a:latin typeface="Roboto Condensed"/>
                <a:ea typeface="Roboto Condensed"/>
                <a:cs typeface="Roboto Condensed"/>
                <a:sym typeface="Roboto Condensed"/>
              </a:rPr>
              <a:t>ex: (0,1))</a:t>
            </a:r>
            <a:endParaRPr sz="1400" b="1" dirty="0">
              <a:latin typeface="Roboto Condensed"/>
              <a:ea typeface="Roboto Condensed"/>
              <a:cs typeface="Roboto Condensed"/>
              <a:sym typeface="Roboto Condensed"/>
            </a:endParaRPr>
          </a:p>
          <a:p>
            <a:pPr marL="0" lvl="0" indent="0" rtl="0">
              <a:spcBef>
                <a:spcPts val="1600"/>
              </a:spcBef>
              <a:spcAft>
                <a:spcPts val="0"/>
              </a:spcAft>
              <a:buNone/>
            </a:pPr>
            <a:r>
              <a:rPr lang="en" sz="1400" dirty="0"/>
              <a:t>Lists - set of multiple values enclosed by brackets </a:t>
            </a:r>
            <a:r>
              <a:rPr lang="en" sz="1400" b="1" dirty="0">
                <a:latin typeface="Roboto Condensed"/>
                <a:ea typeface="Roboto Condensed"/>
                <a:cs typeface="Roboto Condensed"/>
                <a:sym typeface="Roboto Condensed"/>
              </a:rPr>
              <a:t>(ex: [1,2,3,4,5,6,7])</a:t>
            </a:r>
            <a:endParaRPr sz="1400" b="1" dirty="0">
              <a:latin typeface="Roboto Condensed"/>
              <a:ea typeface="Roboto Condensed"/>
              <a:cs typeface="Roboto Condensed"/>
              <a:sym typeface="Roboto Condensed"/>
            </a:endParaRPr>
          </a:p>
          <a:p>
            <a:pPr marL="0" lvl="0" indent="0" rtl="0">
              <a:spcBef>
                <a:spcPts val="1600"/>
              </a:spcBef>
              <a:spcAft>
                <a:spcPts val="0"/>
              </a:spcAft>
              <a:buNone/>
            </a:pPr>
            <a:r>
              <a:rPr lang="en" sz="1400" dirty="0"/>
              <a:t>Tuples and Lists can be held by one variable!</a:t>
            </a:r>
            <a:endParaRPr sz="1400" dirty="0"/>
          </a:p>
          <a:p>
            <a:pPr marL="0" lvl="0" indent="0" algn="ctr" rtl="0">
              <a:spcBef>
                <a:spcPts val="1600"/>
              </a:spcBef>
              <a:spcAft>
                <a:spcPts val="0"/>
              </a:spcAft>
              <a:buNone/>
            </a:pPr>
            <a:endParaRPr dirty="0"/>
          </a:p>
          <a:p>
            <a:pPr marL="0" lvl="0" indent="0" algn="ctr" rtl="0">
              <a:spcBef>
                <a:spcPts val="1600"/>
              </a:spcBef>
              <a:spcAft>
                <a:spcPts val="1600"/>
              </a:spcAft>
              <a:buNone/>
            </a:pPr>
            <a:endParaRPr b="1" dirty="0">
              <a:latin typeface="Roboto Condensed"/>
              <a:ea typeface="Roboto Condensed"/>
              <a:cs typeface="Roboto Condensed"/>
              <a:sym typeface="Roboto Condensed"/>
            </a:endParaRPr>
          </a:p>
        </p:txBody>
      </p:sp>
      <p:sp>
        <p:nvSpPr>
          <p:cNvPr id="268" name="Google Shape;268;p45"/>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Lists and Tuples - Basics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46"/>
          <p:cNvSpPr txBox="1">
            <a:spLocks noGrp="1"/>
          </p:cNvSpPr>
          <p:nvPr>
            <p:ph type="body" idx="1"/>
          </p:nvPr>
        </p:nvSpPr>
        <p:spPr>
          <a:xfrm>
            <a:off x="1917900" y="1113500"/>
            <a:ext cx="5862664" cy="14760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Font typeface="Arial"/>
              <a:buChar char="-"/>
            </a:pPr>
            <a:r>
              <a:rPr lang="en" b="1" dirty="0">
                <a:latin typeface="Arial"/>
                <a:ea typeface="Arial"/>
                <a:cs typeface="Arial"/>
                <a:sym typeface="Arial"/>
              </a:rPr>
              <a:t>Another type of variable/data</a:t>
            </a:r>
            <a:endParaRPr b="1" dirty="0">
              <a:latin typeface="Arial"/>
              <a:ea typeface="Arial"/>
              <a:cs typeface="Arial"/>
              <a:sym typeface="Arial"/>
            </a:endParaRPr>
          </a:p>
          <a:p>
            <a:pPr marL="457200" lvl="0" indent="-298450" algn="l" rtl="0">
              <a:spcBef>
                <a:spcPts val="0"/>
              </a:spcBef>
              <a:spcAft>
                <a:spcPts val="0"/>
              </a:spcAft>
              <a:buSzPts val="1100"/>
              <a:buFont typeface="Arial"/>
              <a:buChar char="-"/>
            </a:pPr>
            <a:r>
              <a:rPr lang="en" b="1" dirty="0">
                <a:latin typeface="Arial"/>
                <a:ea typeface="Arial"/>
                <a:cs typeface="Arial"/>
                <a:sym typeface="Arial"/>
              </a:rPr>
              <a:t>Important in basic python because it holds multiple values with one variable</a:t>
            </a:r>
            <a:endParaRPr b="1" dirty="0">
              <a:latin typeface="Arial"/>
              <a:ea typeface="Arial"/>
              <a:cs typeface="Arial"/>
              <a:sym typeface="Arial"/>
            </a:endParaRPr>
          </a:p>
          <a:p>
            <a:pPr marL="457200" lvl="0" indent="-298450" algn="l" rtl="0">
              <a:spcBef>
                <a:spcPts val="0"/>
              </a:spcBef>
              <a:spcAft>
                <a:spcPts val="0"/>
              </a:spcAft>
              <a:buSzPts val="1100"/>
              <a:buFont typeface="Arial"/>
              <a:buChar char="-"/>
            </a:pPr>
            <a:r>
              <a:rPr lang="en" b="1" dirty="0">
                <a:latin typeface="Arial"/>
                <a:ea typeface="Arial"/>
                <a:cs typeface="Arial"/>
                <a:sym typeface="Arial"/>
              </a:rPr>
              <a:t>Important for keeping track of inputs or creating rudimentary datasets</a:t>
            </a:r>
            <a:endParaRPr b="1" dirty="0">
              <a:latin typeface="Arial"/>
              <a:ea typeface="Arial"/>
              <a:cs typeface="Arial"/>
              <a:sym typeface="Arial"/>
            </a:endParaRPr>
          </a:p>
          <a:p>
            <a:pPr marL="457200" lvl="0" indent="-298450" algn="l" rtl="0">
              <a:spcBef>
                <a:spcPts val="0"/>
              </a:spcBef>
              <a:spcAft>
                <a:spcPts val="0"/>
              </a:spcAft>
              <a:buSzPts val="1100"/>
              <a:buFont typeface="Arial"/>
              <a:buChar char="-"/>
            </a:pPr>
            <a:r>
              <a:rPr lang="en" b="1" dirty="0">
                <a:latin typeface="Arial"/>
                <a:ea typeface="Arial"/>
                <a:cs typeface="Arial"/>
                <a:sym typeface="Arial"/>
              </a:rPr>
              <a:t>Other data types like arrays and series are based on it</a:t>
            </a:r>
            <a:endParaRPr sz="1400" b="1" dirty="0">
              <a:latin typeface="Roboto Condensed"/>
              <a:ea typeface="Roboto Condensed"/>
              <a:cs typeface="Roboto Condensed"/>
              <a:sym typeface="Roboto Condensed"/>
            </a:endParaRPr>
          </a:p>
        </p:txBody>
      </p:sp>
      <p:sp>
        <p:nvSpPr>
          <p:cNvPr id="274" name="Google Shape;274;p4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Lists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9"/>
          <p:cNvSpPr txBox="1">
            <a:spLocks noGrp="1"/>
          </p:cNvSpPr>
          <p:nvPr>
            <p:ph type="ctrTitle"/>
          </p:nvPr>
        </p:nvSpPr>
        <p:spPr>
          <a:xfrm>
            <a:off x="1645200" y="352850"/>
            <a:ext cx="58536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Course Overview:</a:t>
            </a:r>
            <a:endParaRPr dirty="0"/>
          </a:p>
        </p:txBody>
      </p:sp>
      <p:sp>
        <p:nvSpPr>
          <p:cNvPr id="231" name="Google Shape;231;p39"/>
          <p:cNvSpPr/>
          <p:nvPr/>
        </p:nvSpPr>
        <p:spPr>
          <a:xfrm>
            <a:off x="662850" y="1299050"/>
            <a:ext cx="15618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1"/>
                </a:solidFill>
                <a:latin typeface="Exo 2"/>
                <a:sym typeface="Exo 2"/>
              </a:rPr>
              <a:t>1.1 - Python Review</a:t>
            </a:r>
            <a:endParaRPr sz="1200" dirty="0">
              <a:solidFill>
                <a:schemeClr val="accent1"/>
              </a:solidFill>
              <a:latin typeface="Exo 2"/>
              <a:sym typeface="Exo 2"/>
            </a:endParaRPr>
          </a:p>
        </p:txBody>
      </p:sp>
      <p:sp>
        <p:nvSpPr>
          <p:cNvPr id="232" name="Google Shape;232;p39"/>
          <p:cNvSpPr/>
          <p:nvPr/>
        </p:nvSpPr>
        <p:spPr>
          <a:xfrm>
            <a:off x="2684776" y="1309150"/>
            <a:ext cx="15618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 sz="1200" dirty="0">
                <a:solidFill>
                  <a:schemeClr val="accent1"/>
                </a:solidFill>
                <a:latin typeface="Exo 2"/>
              </a:rPr>
              <a:t>1.2 - Numpy</a:t>
            </a:r>
            <a:endParaRPr sz="1200" dirty="0">
              <a:solidFill>
                <a:schemeClr val="accent1"/>
              </a:solidFill>
              <a:latin typeface="Exo 2"/>
            </a:endParaRPr>
          </a:p>
        </p:txBody>
      </p:sp>
      <p:cxnSp>
        <p:nvCxnSpPr>
          <p:cNvPr id="233" name="Google Shape;233;p39"/>
          <p:cNvCxnSpPr>
            <a:stCxn id="231" idx="3"/>
            <a:endCxn id="232" idx="1"/>
          </p:cNvCxnSpPr>
          <p:nvPr/>
        </p:nvCxnSpPr>
        <p:spPr>
          <a:xfrm>
            <a:off x="2224650" y="1697300"/>
            <a:ext cx="460200" cy="0"/>
          </a:xfrm>
          <a:prstGeom prst="straightConnector1">
            <a:avLst/>
          </a:prstGeom>
          <a:noFill/>
          <a:ln w="28575" cap="flat" cmpd="sng">
            <a:solidFill>
              <a:schemeClr val="dk2"/>
            </a:solidFill>
            <a:prstDash val="solid"/>
            <a:round/>
            <a:headEnd type="none" w="med" len="med"/>
            <a:tailEnd type="triangle" w="med" len="med"/>
          </a:ln>
        </p:spPr>
      </p:cxnSp>
      <p:sp>
        <p:nvSpPr>
          <p:cNvPr id="234" name="Google Shape;234;p39"/>
          <p:cNvSpPr/>
          <p:nvPr/>
        </p:nvSpPr>
        <p:spPr>
          <a:xfrm>
            <a:off x="4681975" y="1298950"/>
            <a:ext cx="15618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1"/>
                </a:solidFill>
                <a:latin typeface="Exo 2"/>
                <a:sym typeface="Exo 2"/>
              </a:rPr>
              <a:t>1.3 - Pandas</a:t>
            </a:r>
            <a:endParaRPr sz="1200" dirty="0">
              <a:solidFill>
                <a:schemeClr val="accent1"/>
              </a:solidFill>
              <a:latin typeface="Exo 2"/>
              <a:sym typeface="Exo 2"/>
            </a:endParaRPr>
          </a:p>
        </p:txBody>
      </p:sp>
      <p:sp>
        <p:nvSpPr>
          <p:cNvPr id="235" name="Google Shape;235;p39"/>
          <p:cNvSpPr/>
          <p:nvPr/>
        </p:nvSpPr>
        <p:spPr>
          <a:xfrm>
            <a:off x="6679176" y="1309250"/>
            <a:ext cx="15618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1"/>
                </a:solidFill>
                <a:latin typeface="Exo 2"/>
              </a:rPr>
              <a:t>1.4 - Seaborn</a:t>
            </a:r>
            <a:endParaRPr sz="1200" dirty="0">
              <a:solidFill>
                <a:schemeClr val="accent1"/>
              </a:solidFill>
              <a:latin typeface="Exo 2"/>
            </a:endParaRPr>
          </a:p>
        </p:txBody>
      </p:sp>
      <p:cxnSp>
        <p:nvCxnSpPr>
          <p:cNvPr id="236" name="Google Shape;236;p39"/>
          <p:cNvCxnSpPr>
            <a:stCxn id="234" idx="3"/>
            <a:endCxn id="235" idx="1"/>
          </p:cNvCxnSpPr>
          <p:nvPr/>
        </p:nvCxnSpPr>
        <p:spPr>
          <a:xfrm>
            <a:off x="6243775" y="1697200"/>
            <a:ext cx="435300" cy="0"/>
          </a:xfrm>
          <a:prstGeom prst="straightConnector1">
            <a:avLst/>
          </a:prstGeom>
          <a:noFill/>
          <a:ln w="28575" cap="flat" cmpd="sng">
            <a:solidFill>
              <a:schemeClr val="dk2"/>
            </a:solidFill>
            <a:prstDash val="solid"/>
            <a:round/>
            <a:headEnd type="none" w="med" len="med"/>
            <a:tailEnd type="triangle" w="med" len="med"/>
          </a:ln>
        </p:spPr>
      </p:cxnSp>
      <p:cxnSp>
        <p:nvCxnSpPr>
          <p:cNvPr id="237" name="Google Shape;237;p39"/>
          <p:cNvCxnSpPr/>
          <p:nvPr/>
        </p:nvCxnSpPr>
        <p:spPr>
          <a:xfrm>
            <a:off x="4234250" y="1697300"/>
            <a:ext cx="435300" cy="0"/>
          </a:xfrm>
          <a:prstGeom prst="straightConnector1">
            <a:avLst/>
          </a:prstGeom>
          <a:noFill/>
          <a:ln w="28575" cap="flat" cmpd="sng">
            <a:solidFill>
              <a:schemeClr val="dk2"/>
            </a:solidFill>
            <a:prstDash val="solid"/>
            <a:round/>
            <a:headEnd type="none" w="med" len="med"/>
            <a:tailEnd type="triangle" w="med" len="med"/>
          </a:ln>
        </p:spPr>
      </p:cxnSp>
      <p:sp>
        <p:nvSpPr>
          <p:cNvPr id="238" name="Google Shape;238;p39"/>
          <p:cNvSpPr/>
          <p:nvPr/>
        </p:nvSpPr>
        <p:spPr>
          <a:xfrm>
            <a:off x="662850" y="2388075"/>
            <a:ext cx="10215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1"/>
                </a:solidFill>
                <a:latin typeface="Exo 2"/>
                <a:sym typeface="Exo 2"/>
              </a:rPr>
              <a:t>2.1 - ML Intro</a:t>
            </a:r>
            <a:endParaRPr sz="1200" dirty="0">
              <a:solidFill>
                <a:schemeClr val="accent1"/>
              </a:solidFill>
              <a:latin typeface="Exo 2"/>
              <a:sym typeface="Exo 2"/>
            </a:endParaRPr>
          </a:p>
        </p:txBody>
      </p:sp>
      <p:sp>
        <p:nvSpPr>
          <p:cNvPr id="239" name="Google Shape;239;p39"/>
          <p:cNvSpPr/>
          <p:nvPr/>
        </p:nvSpPr>
        <p:spPr>
          <a:xfrm>
            <a:off x="1985500" y="2398175"/>
            <a:ext cx="10215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chemeClr val="accent1"/>
                </a:solidFill>
                <a:latin typeface="Exo 2"/>
              </a:rPr>
              <a:t>2.2 - Linear Regression</a:t>
            </a:r>
            <a:endParaRPr sz="1100" dirty="0">
              <a:solidFill>
                <a:schemeClr val="accent1"/>
              </a:solidFill>
              <a:latin typeface="Exo 2"/>
            </a:endParaRPr>
          </a:p>
        </p:txBody>
      </p:sp>
      <p:cxnSp>
        <p:nvCxnSpPr>
          <p:cNvPr id="240" name="Google Shape;240;p39"/>
          <p:cNvCxnSpPr>
            <a:stCxn id="238" idx="3"/>
            <a:endCxn id="239" idx="1"/>
          </p:cNvCxnSpPr>
          <p:nvPr/>
        </p:nvCxnSpPr>
        <p:spPr>
          <a:xfrm>
            <a:off x="1684350" y="2786325"/>
            <a:ext cx="301200" cy="0"/>
          </a:xfrm>
          <a:prstGeom prst="straightConnector1">
            <a:avLst/>
          </a:prstGeom>
          <a:noFill/>
          <a:ln w="28575" cap="flat" cmpd="sng">
            <a:solidFill>
              <a:schemeClr val="dk2"/>
            </a:solidFill>
            <a:prstDash val="solid"/>
            <a:round/>
            <a:headEnd type="none" w="med" len="med"/>
            <a:tailEnd type="triangle" w="med" len="med"/>
          </a:ln>
        </p:spPr>
      </p:cxnSp>
      <p:sp>
        <p:nvSpPr>
          <p:cNvPr id="241" name="Google Shape;241;p39"/>
          <p:cNvSpPr/>
          <p:nvPr/>
        </p:nvSpPr>
        <p:spPr>
          <a:xfrm>
            <a:off x="3287163" y="2387975"/>
            <a:ext cx="10215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chemeClr val="accent1"/>
                </a:solidFill>
                <a:latin typeface="Exo 2"/>
                <a:ea typeface="Exo 2"/>
                <a:cs typeface="Exo 2"/>
                <a:sym typeface="Exo 2"/>
              </a:rPr>
              <a:t>2.3 - Logistic Regression</a:t>
            </a:r>
            <a:endParaRPr sz="1100" dirty="0">
              <a:solidFill>
                <a:schemeClr val="accent1"/>
              </a:solidFill>
              <a:latin typeface="Exo 2"/>
              <a:ea typeface="Exo 2"/>
              <a:cs typeface="Exo 2"/>
              <a:sym typeface="Exo 2"/>
            </a:endParaRPr>
          </a:p>
        </p:txBody>
      </p:sp>
      <p:sp>
        <p:nvSpPr>
          <p:cNvPr id="242" name="Google Shape;242;p39"/>
          <p:cNvSpPr/>
          <p:nvPr/>
        </p:nvSpPr>
        <p:spPr>
          <a:xfrm>
            <a:off x="4593637" y="2398275"/>
            <a:ext cx="10215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lgn="ctr"/>
            <a:r>
              <a:rPr lang="en" sz="1100" dirty="0">
                <a:solidFill>
                  <a:schemeClr val="accent1"/>
                </a:solidFill>
                <a:latin typeface="Exo 2"/>
              </a:rPr>
              <a:t>2.4 -</a:t>
            </a:r>
            <a:r>
              <a:rPr lang="de-DE" sz="1100" dirty="0" err="1">
                <a:solidFill>
                  <a:schemeClr val="accent1"/>
                </a:solidFill>
                <a:latin typeface="Exo 2"/>
              </a:rPr>
              <a:t>Naïve</a:t>
            </a:r>
            <a:r>
              <a:rPr lang="de-DE" sz="1100" dirty="0">
                <a:solidFill>
                  <a:schemeClr val="accent1"/>
                </a:solidFill>
                <a:latin typeface="Exo 2"/>
              </a:rPr>
              <a:t> Bayes </a:t>
            </a:r>
            <a:r>
              <a:rPr lang="de-DE" sz="1100" dirty="0" err="1">
                <a:solidFill>
                  <a:schemeClr val="accent1"/>
                </a:solidFill>
                <a:latin typeface="Exo 2"/>
              </a:rPr>
              <a:t>Classifier</a:t>
            </a:r>
            <a:endParaRPr sz="1100" dirty="0">
              <a:solidFill>
                <a:schemeClr val="accent1"/>
              </a:solidFill>
              <a:latin typeface="Exo 2"/>
            </a:endParaRPr>
          </a:p>
        </p:txBody>
      </p:sp>
      <p:cxnSp>
        <p:nvCxnSpPr>
          <p:cNvPr id="243" name="Google Shape;243;p39"/>
          <p:cNvCxnSpPr>
            <a:stCxn id="241" idx="3"/>
            <a:endCxn id="242" idx="1"/>
          </p:cNvCxnSpPr>
          <p:nvPr/>
        </p:nvCxnSpPr>
        <p:spPr>
          <a:xfrm>
            <a:off x="4308663" y="2786225"/>
            <a:ext cx="284974" cy="100"/>
          </a:xfrm>
          <a:prstGeom prst="straightConnector1">
            <a:avLst/>
          </a:prstGeom>
          <a:noFill/>
          <a:ln w="28575" cap="flat" cmpd="sng">
            <a:solidFill>
              <a:schemeClr val="dk2"/>
            </a:solidFill>
            <a:prstDash val="solid"/>
            <a:round/>
            <a:headEnd type="none" w="med" len="med"/>
            <a:tailEnd type="triangle" w="med" len="med"/>
          </a:ln>
        </p:spPr>
      </p:cxnSp>
      <p:cxnSp>
        <p:nvCxnSpPr>
          <p:cNvPr id="244" name="Google Shape;244;p39"/>
          <p:cNvCxnSpPr/>
          <p:nvPr/>
        </p:nvCxnSpPr>
        <p:spPr>
          <a:xfrm>
            <a:off x="2999078" y="2786325"/>
            <a:ext cx="284700" cy="0"/>
          </a:xfrm>
          <a:prstGeom prst="straightConnector1">
            <a:avLst/>
          </a:prstGeom>
          <a:noFill/>
          <a:ln w="28575" cap="flat" cmpd="sng">
            <a:solidFill>
              <a:schemeClr val="dk2"/>
            </a:solidFill>
            <a:prstDash val="solid"/>
            <a:round/>
            <a:headEnd type="none" w="med" len="med"/>
            <a:tailEnd type="triangle" w="med" len="med"/>
          </a:ln>
        </p:spPr>
      </p:cxnSp>
      <p:sp>
        <p:nvSpPr>
          <p:cNvPr id="245" name="Google Shape;245;p39"/>
          <p:cNvSpPr/>
          <p:nvPr/>
        </p:nvSpPr>
        <p:spPr>
          <a:xfrm>
            <a:off x="7211180" y="2367574"/>
            <a:ext cx="10215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chemeClr val="accent1"/>
                </a:solidFill>
                <a:latin typeface="Exo 2"/>
                <a:sym typeface="Exo 2"/>
              </a:rPr>
              <a:t>2.6 - Decision Trees</a:t>
            </a:r>
            <a:endParaRPr sz="1100" dirty="0">
              <a:solidFill>
                <a:schemeClr val="accent1"/>
              </a:solidFill>
              <a:latin typeface="Exo 2"/>
              <a:sym typeface="Exo 2"/>
            </a:endParaRPr>
          </a:p>
        </p:txBody>
      </p:sp>
      <p:cxnSp>
        <p:nvCxnSpPr>
          <p:cNvPr id="247" name="Google Shape;247;p39"/>
          <p:cNvCxnSpPr>
            <a:cxnSpLocks/>
          </p:cNvCxnSpPr>
          <p:nvPr/>
        </p:nvCxnSpPr>
        <p:spPr>
          <a:xfrm>
            <a:off x="6926180" y="2770549"/>
            <a:ext cx="285000" cy="0"/>
          </a:xfrm>
          <a:prstGeom prst="straightConnector1">
            <a:avLst/>
          </a:prstGeom>
          <a:noFill/>
          <a:ln w="28575" cap="flat" cmpd="sng">
            <a:solidFill>
              <a:schemeClr val="dk2"/>
            </a:solidFill>
            <a:prstDash val="solid"/>
            <a:round/>
            <a:headEnd type="none" w="med" len="med"/>
            <a:tailEnd type="triangle" w="med" len="med"/>
          </a:ln>
        </p:spPr>
      </p:cxnSp>
      <p:cxnSp>
        <p:nvCxnSpPr>
          <p:cNvPr id="248" name="Google Shape;248;p39"/>
          <p:cNvCxnSpPr>
            <a:cxnSpLocks/>
          </p:cNvCxnSpPr>
          <p:nvPr/>
        </p:nvCxnSpPr>
        <p:spPr>
          <a:xfrm>
            <a:off x="5619980" y="2796625"/>
            <a:ext cx="284700" cy="0"/>
          </a:xfrm>
          <a:prstGeom prst="straightConnector1">
            <a:avLst/>
          </a:prstGeom>
          <a:noFill/>
          <a:ln w="28575" cap="flat" cmpd="sng">
            <a:solidFill>
              <a:schemeClr val="dk2"/>
            </a:solidFill>
            <a:prstDash val="solid"/>
            <a:round/>
            <a:headEnd type="none" w="med" len="med"/>
            <a:tailEnd type="triangle" w="med" len="med"/>
          </a:ln>
        </p:spPr>
      </p:cxnSp>
      <p:sp>
        <p:nvSpPr>
          <p:cNvPr id="249" name="Google Shape;249;p39"/>
          <p:cNvSpPr/>
          <p:nvPr/>
        </p:nvSpPr>
        <p:spPr>
          <a:xfrm>
            <a:off x="662875" y="3487200"/>
            <a:ext cx="1462746"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1"/>
                </a:solidFill>
                <a:latin typeface="Exo 2"/>
                <a:ea typeface="Exo 2"/>
                <a:cs typeface="Exo 2"/>
                <a:sym typeface="Exo 2"/>
              </a:rPr>
              <a:t>3.1 – Ensembling Learning</a:t>
            </a:r>
            <a:endParaRPr sz="1200" dirty="0">
              <a:solidFill>
                <a:schemeClr val="accent1"/>
              </a:solidFill>
              <a:latin typeface="Exo 2"/>
              <a:ea typeface="Exo 2"/>
              <a:cs typeface="Exo 2"/>
              <a:sym typeface="Exo 2"/>
            </a:endParaRPr>
          </a:p>
        </p:txBody>
      </p:sp>
      <p:cxnSp>
        <p:nvCxnSpPr>
          <p:cNvPr id="251" name="Google Shape;251;p39"/>
          <p:cNvCxnSpPr>
            <a:cxnSpLocks/>
            <a:stCxn id="249" idx="3"/>
          </p:cNvCxnSpPr>
          <p:nvPr/>
        </p:nvCxnSpPr>
        <p:spPr>
          <a:xfrm flipV="1">
            <a:off x="2125621" y="3883468"/>
            <a:ext cx="329129" cy="1982"/>
          </a:xfrm>
          <a:prstGeom prst="straightConnector1">
            <a:avLst/>
          </a:prstGeom>
          <a:noFill/>
          <a:ln w="28575" cap="flat" cmpd="sng">
            <a:solidFill>
              <a:schemeClr val="dk2"/>
            </a:solidFill>
            <a:prstDash val="solid"/>
            <a:round/>
            <a:headEnd type="none" w="med" len="med"/>
            <a:tailEnd type="triangle" w="med" len="med"/>
          </a:ln>
        </p:spPr>
      </p:cxnSp>
      <p:sp>
        <p:nvSpPr>
          <p:cNvPr id="252" name="Google Shape;252;p39"/>
          <p:cNvSpPr/>
          <p:nvPr/>
        </p:nvSpPr>
        <p:spPr>
          <a:xfrm>
            <a:off x="3889561" y="3495418"/>
            <a:ext cx="194468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dirty="0">
                <a:solidFill>
                  <a:schemeClr val="accent1"/>
                </a:solidFill>
                <a:latin typeface="Exo 2"/>
              </a:rPr>
              <a:t>4</a:t>
            </a:r>
            <a:r>
              <a:rPr lang="en" sz="1200" dirty="0">
                <a:solidFill>
                  <a:schemeClr val="accent1"/>
                </a:solidFill>
                <a:latin typeface="Exo 2"/>
              </a:rPr>
              <a:t>.* - Natural Language Processing (NLP)</a:t>
            </a:r>
            <a:endParaRPr sz="1200" dirty="0">
              <a:solidFill>
                <a:schemeClr val="accent1"/>
              </a:solidFill>
              <a:latin typeface="Exo 2"/>
            </a:endParaRPr>
          </a:p>
        </p:txBody>
      </p:sp>
      <p:cxnSp>
        <p:nvCxnSpPr>
          <p:cNvPr id="253" name="Google Shape;253;p39"/>
          <p:cNvCxnSpPr>
            <a:cxnSpLocks/>
          </p:cNvCxnSpPr>
          <p:nvPr/>
        </p:nvCxnSpPr>
        <p:spPr>
          <a:xfrm flipV="1">
            <a:off x="3512022" y="3885450"/>
            <a:ext cx="370594" cy="101"/>
          </a:xfrm>
          <a:prstGeom prst="straightConnector1">
            <a:avLst/>
          </a:prstGeom>
          <a:noFill/>
          <a:ln w="28575" cap="flat" cmpd="sng">
            <a:solidFill>
              <a:schemeClr val="dk2"/>
            </a:solidFill>
            <a:prstDash val="solid"/>
            <a:round/>
            <a:headEnd type="none" w="med" len="med"/>
            <a:tailEnd type="triangle" w="med" len="med"/>
          </a:ln>
        </p:spPr>
      </p:cxnSp>
      <p:cxnSp>
        <p:nvCxnSpPr>
          <p:cNvPr id="8" name="Connector: Elbow 7">
            <a:extLst>
              <a:ext uri="{FF2B5EF4-FFF2-40B4-BE49-F238E27FC236}">
                <a16:creationId xmlns:a16="http://schemas.microsoft.com/office/drawing/2014/main" id="{7CE7875C-AF3A-C2C2-F19E-141096FF1EEF}"/>
              </a:ext>
            </a:extLst>
          </p:cNvPr>
          <p:cNvCxnSpPr>
            <a:cxnSpLocks/>
          </p:cNvCxnSpPr>
          <p:nvPr/>
        </p:nvCxnSpPr>
        <p:spPr>
          <a:xfrm rot="5400000">
            <a:off x="4576588" y="302261"/>
            <a:ext cx="302525" cy="6004452"/>
          </a:xfrm>
          <a:prstGeom prst="bentConnector3">
            <a:avLst>
              <a:gd name="adj1" fmla="val 50000"/>
            </a:avLst>
          </a:prstGeom>
          <a:ln>
            <a:tailEnd type="triangle"/>
          </a:ln>
        </p:spPr>
        <p:style>
          <a:lnRef idx="2">
            <a:schemeClr val="accent2"/>
          </a:lnRef>
          <a:fillRef idx="0">
            <a:schemeClr val="accent2"/>
          </a:fillRef>
          <a:effectRef idx="1">
            <a:schemeClr val="accent2"/>
          </a:effectRef>
          <a:fontRef idx="minor">
            <a:schemeClr val="tx1"/>
          </a:fontRef>
        </p:style>
      </p:cxnSp>
      <p:sp>
        <p:nvSpPr>
          <p:cNvPr id="10" name="Google Shape;242;p39">
            <a:extLst>
              <a:ext uri="{FF2B5EF4-FFF2-40B4-BE49-F238E27FC236}">
                <a16:creationId xmlns:a16="http://schemas.microsoft.com/office/drawing/2014/main" id="{C367036A-0937-2BA9-B3D7-B66F206EBDE5}"/>
              </a:ext>
            </a:extLst>
          </p:cNvPr>
          <p:cNvSpPr/>
          <p:nvPr/>
        </p:nvSpPr>
        <p:spPr>
          <a:xfrm>
            <a:off x="5899893" y="2387974"/>
            <a:ext cx="10215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indent="0" algn="ctr">
              <a:buFont typeface="Arial"/>
              <a:buNone/>
            </a:pPr>
            <a:r>
              <a:rPr lang="en" sz="1100" dirty="0">
                <a:solidFill>
                  <a:schemeClr val="accent1"/>
                </a:solidFill>
                <a:latin typeface="Exo 2"/>
              </a:rPr>
              <a:t>2.5 - KNN</a:t>
            </a:r>
            <a:endParaRPr sz="1100" dirty="0">
              <a:solidFill>
                <a:schemeClr val="accent1"/>
              </a:solidFill>
              <a:latin typeface="Exo 2"/>
            </a:endParaRPr>
          </a:p>
        </p:txBody>
      </p:sp>
      <p:sp>
        <p:nvSpPr>
          <p:cNvPr id="11" name="Google Shape;246;p39"/>
          <p:cNvSpPr/>
          <p:nvPr/>
        </p:nvSpPr>
        <p:spPr>
          <a:xfrm>
            <a:off x="2484398" y="3497801"/>
            <a:ext cx="1021500" cy="771335"/>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algn="ctr"/>
            <a:r>
              <a:rPr lang="en" sz="1200" dirty="0">
                <a:solidFill>
                  <a:schemeClr val="accent1"/>
                </a:solidFill>
                <a:latin typeface="Exo 2"/>
              </a:rPr>
              <a:t>3.2 - Neural Networks</a:t>
            </a:r>
            <a:endParaRPr sz="1200" dirty="0">
              <a:solidFill>
                <a:schemeClr val="accent1"/>
              </a:solidFill>
              <a:latin typeface="Exo 2"/>
            </a:endParaRPr>
          </a:p>
        </p:txBody>
      </p:sp>
      <p:sp>
        <p:nvSpPr>
          <p:cNvPr id="15" name="Google Shape;250;p39"/>
          <p:cNvSpPr/>
          <p:nvPr/>
        </p:nvSpPr>
        <p:spPr>
          <a:xfrm>
            <a:off x="6215053" y="3487163"/>
            <a:ext cx="21255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1"/>
                </a:solidFill>
                <a:latin typeface="Exo 2"/>
              </a:rPr>
              <a:t>5.* Competition Tips &amp; Final Thoughts</a:t>
            </a:r>
            <a:endParaRPr sz="1200" dirty="0">
              <a:solidFill>
                <a:schemeClr val="accent1"/>
              </a:solidFill>
              <a:latin typeface="Exo 2"/>
            </a:endParaRPr>
          </a:p>
        </p:txBody>
      </p:sp>
      <p:cxnSp>
        <p:nvCxnSpPr>
          <p:cNvPr id="29" name="Google Shape;253;p39">
            <a:extLst>
              <a:ext uri="{FF2B5EF4-FFF2-40B4-BE49-F238E27FC236}">
                <a16:creationId xmlns:a16="http://schemas.microsoft.com/office/drawing/2014/main" id="{83D54D0B-E89E-5AFB-7532-752D8B42179B}"/>
              </a:ext>
            </a:extLst>
          </p:cNvPr>
          <p:cNvCxnSpPr>
            <a:cxnSpLocks/>
          </p:cNvCxnSpPr>
          <p:nvPr/>
        </p:nvCxnSpPr>
        <p:spPr>
          <a:xfrm flipV="1">
            <a:off x="5847310" y="3908621"/>
            <a:ext cx="370594" cy="101"/>
          </a:xfrm>
          <a:prstGeom prst="straightConnector1">
            <a:avLst/>
          </a:prstGeom>
          <a:noFill/>
          <a:ln w="28575" cap="flat" cmpd="sng">
            <a:solidFill>
              <a:schemeClr val="dk2"/>
            </a:solidFill>
            <a:prstDash val="solid"/>
            <a:round/>
            <a:headEnd type="none" w="med" len="med"/>
            <a:tailEnd type="triangl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47"/>
          <p:cNvSpPr txBox="1">
            <a:spLocks noGrp="1"/>
          </p:cNvSpPr>
          <p:nvPr>
            <p:ph type="body" idx="1"/>
          </p:nvPr>
        </p:nvSpPr>
        <p:spPr>
          <a:xfrm>
            <a:off x="1917900" y="1231925"/>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Roboto Condensed"/>
                <a:ea typeface="Roboto Condensed"/>
                <a:cs typeface="Roboto Condensed"/>
                <a:sym typeface="Roboto Condensed"/>
              </a:rPr>
              <a:t>Index: the position of a certain item in the list</a:t>
            </a:r>
            <a:endParaRPr b="1">
              <a:latin typeface="Roboto Condensed"/>
              <a:ea typeface="Roboto Condensed"/>
              <a:cs typeface="Roboto Condensed"/>
              <a:sym typeface="Roboto Condensed"/>
            </a:endParaRPr>
          </a:p>
          <a:p>
            <a:pPr marL="0" lvl="0" indent="0" algn="l" rtl="0">
              <a:spcBef>
                <a:spcPts val="1600"/>
              </a:spcBef>
              <a:spcAft>
                <a:spcPts val="0"/>
              </a:spcAft>
              <a:buNone/>
            </a:pPr>
            <a:r>
              <a:rPr lang="en"/>
              <a:t>Syntax: list_name[index]</a:t>
            </a:r>
            <a:endParaRPr/>
          </a:p>
          <a:p>
            <a:pPr marL="0" lvl="0" indent="0" algn="l" rtl="0">
              <a:spcBef>
                <a:spcPts val="1600"/>
              </a:spcBef>
              <a:spcAft>
                <a:spcPts val="1600"/>
              </a:spcAft>
              <a:buNone/>
            </a:pPr>
            <a:endParaRPr/>
          </a:p>
        </p:txBody>
      </p:sp>
      <p:sp>
        <p:nvSpPr>
          <p:cNvPr id="280" name="Google Shape;280;p4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Accession: Indexing</a:t>
            </a:r>
            <a:endParaRPr/>
          </a:p>
        </p:txBody>
      </p:sp>
      <p:pic>
        <p:nvPicPr>
          <p:cNvPr id="281" name="Google Shape;281;p47"/>
          <p:cNvPicPr preferRelativeResize="0"/>
          <p:nvPr/>
        </p:nvPicPr>
        <p:blipFill>
          <a:blip r:embed="rId3">
            <a:alphaModFix/>
          </a:blip>
          <a:stretch>
            <a:fillRect/>
          </a:stretch>
        </p:blipFill>
        <p:spPr>
          <a:xfrm>
            <a:off x="2677975" y="2401475"/>
            <a:ext cx="3788045" cy="21307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8"/>
          <p:cNvSpPr txBox="1">
            <a:spLocks noGrp="1"/>
          </p:cNvSpPr>
          <p:nvPr>
            <p:ph type="body" idx="1"/>
          </p:nvPr>
        </p:nvSpPr>
        <p:spPr>
          <a:xfrm>
            <a:off x="1917900" y="1299050"/>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Roboto Condensed"/>
                <a:ea typeface="Roboto Condensed"/>
                <a:cs typeface="Roboto Condensed"/>
                <a:sym typeface="Roboto Condensed"/>
              </a:rPr>
              <a:t>More syntax:</a:t>
            </a:r>
            <a:endParaRPr b="1">
              <a:latin typeface="Roboto Condensed"/>
              <a:ea typeface="Roboto Condensed"/>
              <a:cs typeface="Roboto Condensed"/>
              <a:sym typeface="Roboto Condensed"/>
            </a:endParaRPr>
          </a:p>
          <a:p>
            <a:pPr marL="0" lvl="0" indent="0" algn="l" rtl="0">
              <a:spcBef>
                <a:spcPts val="1600"/>
              </a:spcBef>
              <a:spcAft>
                <a:spcPts val="1600"/>
              </a:spcAft>
              <a:buNone/>
            </a:pPr>
            <a:endParaRPr b="1">
              <a:latin typeface="Roboto Condensed"/>
              <a:ea typeface="Roboto Condensed"/>
              <a:cs typeface="Roboto Condensed"/>
              <a:sym typeface="Roboto Condensed"/>
            </a:endParaRPr>
          </a:p>
        </p:txBody>
      </p:sp>
      <p:sp>
        <p:nvSpPr>
          <p:cNvPr id="287" name="Google Shape;287;p48"/>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Indexing (cont.)</a:t>
            </a:r>
            <a:endParaRPr/>
          </a:p>
        </p:txBody>
      </p:sp>
      <p:pic>
        <p:nvPicPr>
          <p:cNvPr id="288" name="Google Shape;288;p48"/>
          <p:cNvPicPr preferRelativeResize="0"/>
          <p:nvPr/>
        </p:nvPicPr>
        <p:blipFill>
          <a:blip r:embed="rId3">
            <a:alphaModFix/>
          </a:blip>
          <a:stretch>
            <a:fillRect/>
          </a:stretch>
        </p:blipFill>
        <p:spPr>
          <a:xfrm>
            <a:off x="3181600" y="1743325"/>
            <a:ext cx="2780800" cy="2445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49"/>
          <p:cNvSpPr txBox="1">
            <a:spLocks noGrp="1"/>
          </p:cNvSpPr>
          <p:nvPr>
            <p:ph type="body" idx="1"/>
          </p:nvPr>
        </p:nvSpPr>
        <p:spPr>
          <a:xfrm>
            <a:off x="1917900" y="1165300"/>
            <a:ext cx="5308200" cy="14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100" b="1">
                <a:latin typeface="Arial"/>
                <a:ea typeface="Arial"/>
                <a:cs typeface="Arial"/>
                <a:sym typeface="Arial"/>
              </a:rPr>
              <a:t>listname.count(item) - count the amount of times item shows up</a:t>
            </a:r>
            <a:endParaRPr sz="1100" b="1">
              <a:latin typeface="Arial"/>
              <a:ea typeface="Arial"/>
              <a:cs typeface="Arial"/>
              <a:sym typeface="Arial"/>
            </a:endParaRPr>
          </a:p>
          <a:p>
            <a:pPr marL="0" lvl="0" indent="0" algn="ctr" rtl="0">
              <a:spcBef>
                <a:spcPts val="0"/>
              </a:spcBef>
              <a:spcAft>
                <a:spcPts val="0"/>
              </a:spcAft>
              <a:buNone/>
            </a:pPr>
            <a:endParaRPr sz="1100" b="1">
              <a:latin typeface="Arial"/>
              <a:ea typeface="Arial"/>
              <a:cs typeface="Arial"/>
              <a:sym typeface="Arial"/>
            </a:endParaRPr>
          </a:p>
          <a:p>
            <a:pPr marL="0" lvl="0" indent="0" algn="ctr" rtl="0">
              <a:spcBef>
                <a:spcPts val="0"/>
              </a:spcBef>
              <a:spcAft>
                <a:spcPts val="0"/>
              </a:spcAft>
              <a:buNone/>
            </a:pPr>
            <a:r>
              <a:rPr lang="en" sz="1100" b="1">
                <a:latin typeface="Arial"/>
                <a:ea typeface="Arial"/>
                <a:cs typeface="Arial"/>
                <a:sym typeface="Arial"/>
              </a:rPr>
              <a:t>listname.append(item) - adds the item at the end of the list</a:t>
            </a:r>
            <a:endParaRPr sz="1100" b="1">
              <a:latin typeface="Arial"/>
              <a:ea typeface="Arial"/>
              <a:cs typeface="Arial"/>
              <a:sym typeface="Arial"/>
            </a:endParaRPr>
          </a:p>
          <a:p>
            <a:pPr marL="0" lvl="0" indent="0" algn="ctr" rtl="0">
              <a:spcBef>
                <a:spcPts val="0"/>
              </a:spcBef>
              <a:spcAft>
                <a:spcPts val="0"/>
              </a:spcAft>
              <a:buNone/>
            </a:pPr>
            <a:endParaRPr sz="1100" b="1">
              <a:latin typeface="Arial"/>
              <a:ea typeface="Arial"/>
              <a:cs typeface="Arial"/>
              <a:sym typeface="Arial"/>
            </a:endParaRPr>
          </a:p>
          <a:p>
            <a:pPr marL="0" lvl="0" indent="0" algn="ctr" rtl="0">
              <a:spcBef>
                <a:spcPts val="0"/>
              </a:spcBef>
              <a:spcAft>
                <a:spcPts val="0"/>
              </a:spcAft>
              <a:buNone/>
            </a:pPr>
            <a:r>
              <a:rPr lang="en" sz="1100" b="1">
                <a:latin typeface="Arial"/>
                <a:ea typeface="Arial"/>
                <a:cs typeface="Arial"/>
                <a:sym typeface="Arial"/>
              </a:rPr>
              <a:t>listname.remove(item) - removes item</a:t>
            </a:r>
            <a:endParaRPr sz="1100" b="1">
              <a:latin typeface="Arial"/>
              <a:ea typeface="Arial"/>
              <a:cs typeface="Arial"/>
              <a:sym typeface="Arial"/>
            </a:endParaRPr>
          </a:p>
          <a:p>
            <a:pPr marL="0" lvl="0" indent="0" algn="ctr" rtl="0">
              <a:spcBef>
                <a:spcPts val="0"/>
              </a:spcBef>
              <a:spcAft>
                <a:spcPts val="0"/>
              </a:spcAft>
              <a:buNone/>
            </a:pPr>
            <a:endParaRPr sz="1100" b="1">
              <a:latin typeface="Arial"/>
              <a:ea typeface="Arial"/>
              <a:cs typeface="Arial"/>
              <a:sym typeface="Arial"/>
            </a:endParaRPr>
          </a:p>
          <a:p>
            <a:pPr marL="0" lvl="0" indent="0" algn="ctr" rtl="0">
              <a:spcBef>
                <a:spcPts val="0"/>
              </a:spcBef>
              <a:spcAft>
                <a:spcPts val="0"/>
              </a:spcAft>
              <a:buNone/>
            </a:pPr>
            <a:r>
              <a:rPr lang="en" sz="1100" b="1">
                <a:latin typeface="Arial"/>
                <a:ea typeface="Arial"/>
                <a:cs typeface="Arial"/>
                <a:sym typeface="Arial"/>
              </a:rPr>
              <a:t>listname.pop(index) - removes item at the specified index</a:t>
            </a:r>
            <a:endParaRPr sz="1100" b="1">
              <a:latin typeface="Arial"/>
              <a:ea typeface="Arial"/>
              <a:cs typeface="Arial"/>
              <a:sym typeface="Arial"/>
            </a:endParaRPr>
          </a:p>
          <a:p>
            <a:pPr marL="0" lvl="0" indent="0" algn="ctr" rtl="0">
              <a:spcBef>
                <a:spcPts val="0"/>
              </a:spcBef>
              <a:spcAft>
                <a:spcPts val="1600"/>
              </a:spcAft>
              <a:buNone/>
            </a:pPr>
            <a:endParaRPr/>
          </a:p>
        </p:txBody>
      </p:sp>
      <p:sp>
        <p:nvSpPr>
          <p:cNvPr id="294" name="Google Shape;294;p49"/>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Basic List Functions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50"/>
          <p:cNvSpPr txBox="1">
            <a:spLocks noGrp="1"/>
          </p:cNvSpPr>
          <p:nvPr>
            <p:ph type="ctrTitle"/>
          </p:nvPr>
        </p:nvSpPr>
        <p:spPr>
          <a:xfrm flipH="1">
            <a:off x="2260329" y="2193805"/>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LIST COMPREHENSION</a:t>
            </a:r>
            <a:endParaRPr/>
          </a:p>
        </p:txBody>
      </p:sp>
      <p:sp>
        <p:nvSpPr>
          <p:cNvPr id="300" name="Google Shape;300;p50"/>
          <p:cNvSpPr txBox="1">
            <a:spLocks noGrp="1"/>
          </p:cNvSpPr>
          <p:nvPr>
            <p:ph type="title" idx="2"/>
          </p:nvPr>
        </p:nvSpPr>
        <p:spPr>
          <a:xfrm flipH="1">
            <a:off x="2260329" y="188198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cxnSp>
        <p:nvCxnSpPr>
          <p:cNvPr id="301" name="Google Shape;301;p50"/>
          <p:cNvCxnSpPr/>
          <p:nvPr/>
        </p:nvCxnSpPr>
        <p:spPr>
          <a:xfrm>
            <a:off x="2162075" y="-35700"/>
            <a:ext cx="0" cy="238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51"/>
          <p:cNvSpPr txBox="1">
            <a:spLocks noGrp="1"/>
          </p:cNvSpPr>
          <p:nvPr>
            <p:ph type="body" idx="1"/>
          </p:nvPr>
        </p:nvSpPr>
        <p:spPr>
          <a:xfrm>
            <a:off x="642050" y="2134800"/>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Creating lists in only one line!</a:t>
            </a:r>
            <a:endParaRPr/>
          </a:p>
          <a:p>
            <a:pPr marL="457200" lvl="0" indent="-304800" algn="l" rtl="0">
              <a:spcBef>
                <a:spcPts val="1600"/>
              </a:spcBef>
              <a:spcAft>
                <a:spcPts val="0"/>
              </a:spcAft>
              <a:buSzPts val="1200"/>
              <a:buChar char="-"/>
            </a:pPr>
            <a:r>
              <a:rPr lang="en"/>
              <a:t>The loops, equations, and conditions you need can be condensed into one line of code</a:t>
            </a:r>
            <a:endParaRPr/>
          </a:p>
          <a:p>
            <a:pPr marL="457200" lvl="0" indent="-304800" algn="l" rtl="0">
              <a:spcBef>
                <a:spcPts val="0"/>
              </a:spcBef>
              <a:spcAft>
                <a:spcPts val="0"/>
              </a:spcAft>
              <a:buSzPts val="1200"/>
              <a:buChar char="-"/>
            </a:pPr>
            <a:r>
              <a:rPr lang="en"/>
              <a:t>This makes code more organized and compact!</a:t>
            </a:r>
            <a:endParaRPr/>
          </a:p>
        </p:txBody>
      </p:sp>
      <p:sp>
        <p:nvSpPr>
          <p:cNvPr id="307" name="Google Shape;307;p51"/>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is list comprehension?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52"/>
          <p:cNvSpPr txBox="1">
            <a:spLocks noGrp="1"/>
          </p:cNvSpPr>
          <p:nvPr>
            <p:ph type="body" idx="1"/>
          </p:nvPr>
        </p:nvSpPr>
        <p:spPr>
          <a:xfrm>
            <a:off x="1917900" y="977175"/>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100" dirty="0">
                <a:latin typeface="Roboto Condensed"/>
                <a:ea typeface="Roboto Condensed"/>
                <a:cs typeface="Roboto Condensed"/>
                <a:sym typeface="Roboto Condensed"/>
              </a:rPr>
              <a:t>Syntax:</a:t>
            </a:r>
          </a:p>
          <a:p>
            <a:pPr marL="0" lvl="0" indent="0" algn="l" rtl="0">
              <a:spcBef>
                <a:spcPts val="0"/>
              </a:spcBef>
              <a:spcAft>
                <a:spcPts val="0"/>
              </a:spcAft>
              <a:buNone/>
            </a:pPr>
            <a:r>
              <a:rPr lang="en" sz="1100" dirty="0">
                <a:latin typeface="Roboto Condensed"/>
                <a:ea typeface="Roboto Condensed"/>
                <a:cs typeface="Roboto Condensed"/>
                <a:sym typeface="Roboto Condensed"/>
              </a:rPr>
              <a:t>listname = [expression for variable in range ([range])]</a:t>
            </a: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r>
              <a:rPr lang="en" sz="1100" dirty="0">
                <a:latin typeface="Roboto Condensed"/>
                <a:ea typeface="Roboto Condensed"/>
                <a:cs typeface="Roboto Condensed"/>
                <a:sym typeface="Roboto Condensed"/>
              </a:rPr>
              <a:t>Ex: numbers = [a for a in range(1,6)] #gets the numbers from 1 to 5</a:t>
            </a: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r>
              <a:rPr lang="en" sz="1100" dirty="0">
                <a:latin typeface="Roboto Condensed"/>
                <a:ea typeface="Roboto Condensed"/>
                <a:cs typeface="Roboto Condensed"/>
                <a:sym typeface="Roboto Condensed"/>
              </a:rPr>
              <a:t>The list gets saved in the ‘numbers’ variable</a:t>
            </a: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endParaRPr sz="1100" dirty="0">
              <a:latin typeface="Roboto Condensed"/>
              <a:ea typeface="Roboto Condensed"/>
              <a:cs typeface="Roboto Condensed"/>
              <a:sym typeface="Roboto Condensed"/>
            </a:endParaRPr>
          </a:p>
          <a:p>
            <a:pPr marL="0" lvl="0" indent="0" algn="l" rtl="0">
              <a:spcBef>
                <a:spcPts val="0"/>
              </a:spcBef>
              <a:spcAft>
                <a:spcPts val="0"/>
              </a:spcAft>
              <a:buNone/>
            </a:pPr>
            <a:r>
              <a:rPr lang="en" sz="1100" dirty="0">
                <a:latin typeface="Roboto Condensed"/>
                <a:ea typeface="Roboto Condensed"/>
                <a:cs typeface="Roboto Condensed"/>
                <a:sym typeface="Roboto Condensed"/>
              </a:rPr>
              <a:t>Source: Towards Data Science</a:t>
            </a:r>
            <a:endParaRPr sz="1100" dirty="0">
              <a:latin typeface="Roboto Condensed"/>
              <a:ea typeface="Roboto Condensed"/>
              <a:cs typeface="Roboto Condensed"/>
              <a:sym typeface="Roboto Condensed"/>
            </a:endParaRPr>
          </a:p>
        </p:txBody>
      </p:sp>
      <p:sp>
        <p:nvSpPr>
          <p:cNvPr id="313" name="Google Shape;313;p52"/>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 Basic Syntax</a:t>
            </a:r>
            <a:endParaRPr/>
          </a:p>
        </p:txBody>
      </p:sp>
      <p:pic>
        <p:nvPicPr>
          <p:cNvPr id="314" name="Google Shape;314;p52"/>
          <p:cNvPicPr preferRelativeResize="0"/>
          <p:nvPr/>
        </p:nvPicPr>
        <p:blipFill>
          <a:blip r:embed="rId3">
            <a:alphaModFix/>
          </a:blip>
          <a:stretch>
            <a:fillRect/>
          </a:stretch>
        </p:blipFill>
        <p:spPr>
          <a:xfrm>
            <a:off x="1696850" y="2361350"/>
            <a:ext cx="5750294" cy="23855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53"/>
          <p:cNvSpPr txBox="1">
            <a:spLocks noGrp="1"/>
          </p:cNvSpPr>
          <p:nvPr>
            <p:ph type="body" idx="1"/>
          </p:nvPr>
        </p:nvSpPr>
        <p:spPr>
          <a:xfrm>
            <a:off x="1917900" y="1032100"/>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Roboto Condensed"/>
                <a:ea typeface="Roboto Condensed"/>
                <a:cs typeface="Roboto Condensed"/>
                <a:sym typeface="Roboto Condensed"/>
              </a:rPr>
              <a:t>Using an if statement:</a:t>
            </a:r>
            <a:endParaRPr b="1">
              <a:latin typeface="Roboto Condensed"/>
              <a:ea typeface="Roboto Condensed"/>
              <a:cs typeface="Roboto Condensed"/>
              <a:sym typeface="Roboto Condensed"/>
            </a:endParaRPr>
          </a:p>
          <a:p>
            <a:pPr marL="0" lvl="0" indent="0" algn="l" rtl="0">
              <a:spcBef>
                <a:spcPts val="1600"/>
              </a:spcBef>
              <a:spcAft>
                <a:spcPts val="0"/>
              </a:spcAft>
              <a:buNone/>
            </a:pPr>
            <a:r>
              <a:rPr lang="en"/>
              <a:t>even_numbers = [i for i in range (1,10) if i%2==0]</a:t>
            </a:r>
            <a:endParaRPr b="1">
              <a:latin typeface="Roboto Condensed"/>
              <a:ea typeface="Roboto Condensed"/>
              <a:cs typeface="Roboto Condensed"/>
              <a:sym typeface="Roboto Condensed"/>
            </a:endParaRPr>
          </a:p>
          <a:p>
            <a:pPr marL="0" lvl="0" indent="0" algn="l" rtl="0">
              <a:spcBef>
                <a:spcPts val="1600"/>
              </a:spcBef>
              <a:spcAft>
                <a:spcPts val="0"/>
              </a:spcAft>
              <a:buNone/>
            </a:pPr>
            <a:r>
              <a:rPr lang="en" b="1">
                <a:latin typeface="Roboto Condensed"/>
                <a:ea typeface="Roboto Condensed"/>
                <a:cs typeface="Roboto Condensed"/>
                <a:sym typeface="Roboto Condensed"/>
              </a:rPr>
              <a:t>Using an if else statement to determine the expression:</a:t>
            </a:r>
            <a:endParaRPr b="1">
              <a:latin typeface="Roboto Condensed"/>
              <a:ea typeface="Roboto Condensed"/>
              <a:cs typeface="Roboto Condensed"/>
              <a:sym typeface="Roboto Condensed"/>
            </a:endParaRPr>
          </a:p>
          <a:p>
            <a:pPr marL="0" marR="152400" lvl="0" indent="0" algn="l" rtl="0">
              <a:lnSpc>
                <a:spcPct val="142857"/>
              </a:lnSpc>
              <a:spcBef>
                <a:spcPts val="1600"/>
              </a:spcBef>
              <a:spcAft>
                <a:spcPts val="0"/>
              </a:spcAft>
              <a:buNone/>
            </a:pPr>
            <a:r>
              <a:rPr lang="en"/>
              <a:t>even_or_odd= ["Even" if i%2==0 else "Odd" for i in range(10)]</a:t>
            </a:r>
            <a:endParaRPr/>
          </a:p>
          <a:p>
            <a:pPr marL="0" marR="152400" lvl="0" indent="0" algn="l" rtl="0">
              <a:lnSpc>
                <a:spcPct val="142857"/>
              </a:lnSpc>
              <a:spcBef>
                <a:spcPts val="1200"/>
              </a:spcBef>
              <a:spcAft>
                <a:spcPts val="0"/>
              </a:spcAft>
              <a:buNone/>
            </a:pPr>
            <a:endParaRPr/>
          </a:p>
          <a:p>
            <a:pPr marL="0" lvl="0" indent="0" algn="l" rtl="0">
              <a:spcBef>
                <a:spcPts val="1200"/>
              </a:spcBef>
              <a:spcAft>
                <a:spcPts val="1600"/>
              </a:spcAft>
              <a:buNone/>
            </a:pPr>
            <a:endParaRPr b="1">
              <a:latin typeface="Roboto Condensed"/>
              <a:ea typeface="Roboto Condensed"/>
              <a:cs typeface="Roboto Condensed"/>
              <a:sym typeface="Roboto Condensed"/>
            </a:endParaRPr>
          </a:p>
        </p:txBody>
      </p:sp>
      <p:sp>
        <p:nvSpPr>
          <p:cNvPr id="320" name="Google Shape;320;p5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More examples!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54"/>
          <p:cNvSpPr txBox="1">
            <a:spLocks noGrp="1"/>
          </p:cNvSpPr>
          <p:nvPr>
            <p:ph type="ctrTitle"/>
          </p:nvPr>
        </p:nvSpPr>
        <p:spPr>
          <a:xfrm flipH="1">
            <a:off x="1102575" y="2178475"/>
            <a:ext cx="57912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FUNCTIONS AND LAMBDA</a:t>
            </a:r>
            <a:endParaRPr/>
          </a:p>
        </p:txBody>
      </p:sp>
      <p:sp>
        <p:nvSpPr>
          <p:cNvPr id="326" name="Google Shape;326;p54"/>
          <p:cNvSpPr txBox="1">
            <a:spLocks noGrp="1"/>
          </p:cNvSpPr>
          <p:nvPr>
            <p:ph type="title" idx="2"/>
          </p:nvPr>
        </p:nvSpPr>
        <p:spPr>
          <a:xfrm flipH="1">
            <a:off x="3914472" y="18666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cxnSp>
        <p:nvCxnSpPr>
          <p:cNvPr id="327" name="Google Shape;327;p54"/>
          <p:cNvCxnSpPr/>
          <p:nvPr/>
        </p:nvCxnSpPr>
        <p:spPr>
          <a:xfrm>
            <a:off x="7015900" y="-35700"/>
            <a:ext cx="0" cy="23826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55"/>
          <p:cNvSpPr txBox="1">
            <a:spLocks noGrp="1"/>
          </p:cNvSpPr>
          <p:nvPr>
            <p:ph type="ctrTitle"/>
          </p:nvPr>
        </p:nvSpPr>
        <p:spPr>
          <a:xfrm>
            <a:off x="2638350" y="376498"/>
            <a:ext cx="3867300" cy="205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Functions</a:t>
            </a:r>
            <a:endParaRPr sz="2800"/>
          </a:p>
        </p:txBody>
      </p:sp>
      <p:sp>
        <p:nvSpPr>
          <p:cNvPr id="333" name="Google Shape;333;p55"/>
          <p:cNvSpPr txBox="1">
            <a:spLocks noGrp="1"/>
          </p:cNvSpPr>
          <p:nvPr>
            <p:ph type="subTitle" idx="1"/>
          </p:nvPr>
        </p:nvSpPr>
        <p:spPr>
          <a:xfrm>
            <a:off x="2459550" y="2314225"/>
            <a:ext cx="4224900" cy="1784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t>block of code specified under one name (like variable) that runs when you call the name</a:t>
            </a:r>
            <a:endParaRPr/>
          </a:p>
        </p:txBody>
      </p:sp>
      <p:cxnSp>
        <p:nvCxnSpPr>
          <p:cNvPr id="334" name="Google Shape;334;p55"/>
          <p:cNvCxnSpPr/>
          <p:nvPr/>
        </p:nvCxnSpPr>
        <p:spPr>
          <a:xfrm>
            <a:off x="4569600" y="1494500"/>
            <a:ext cx="4574400" cy="0"/>
          </a:xfrm>
          <a:prstGeom prst="straightConnector1">
            <a:avLst/>
          </a:prstGeom>
          <a:noFill/>
          <a:ln w="9525" cap="flat" cmpd="sng">
            <a:solidFill>
              <a:schemeClr val="dk1"/>
            </a:solidFill>
            <a:prstDash val="solid"/>
            <a:round/>
            <a:headEnd type="none" w="med" len="med"/>
            <a:tailEnd type="none" w="med" len="med"/>
          </a:ln>
        </p:spPr>
      </p:cxnSp>
      <p:cxnSp>
        <p:nvCxnSpPr>
          <p:cNvPr id="335" name="Google Shape;335;p55"/>
          <p:cNvCxnSpPr/>
          <p:nvPr/>
        </p:nvCxnSpPr>
        <p:spPr>
          <a:xfrm>
            <a:off x="0" y="3568175"/>
            <a:ext cx="45744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56"/>
          <p:cNvSpPr txBox="1">
            <a:spLocks noGrp="1"/>
          </p:cNvSpPr>
          <p:nvPr>
            <p:ph type="body" idx="1"/>
          </p:nvPr>
        </p:nvSpPr>
        <p:spPr>
          <a:xfrm>
            <a:off x="649450" y="1200150"/>
            <a:ext cx="5308200" cy="18267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Basic syntax:</a:t>
            </a:r>
            <a:endParaRPr b="1" dirty="0"/>
          </a:p>
          <a:p>
            <a:pPr marL="0" lvl="0" indent="0" algn="l" rtl="0">
              <a:spcBef>
                <a:spcPts val="1600"/>
              </a:spcBef>
              <a:spcAft>
                <a:spcPts val="0"/>
              </a:spcAft>
              <a:buNone/>
            </a:pPr>
            <a:r>
              <a:rPr lang="en" dirty="0"/>
              <a:t>def name (parameters):</a:t>
            </a:r>
            <a:endParaRPr dirty="0"/>
          </a:p>
          <a:p>
            <a:pPr marL="0" lvl="0" indent="0" algn="l" rtl="0">
              <a:spcBef>
                <a:spcPts val="0"/>
              </a:spcBef>
              <a:spcAft>
                <a:spcPts val="0"/>
              </a:spcAft>
              <a:buNone/>
            </a:pPr>
            <a:r>
              <a:rPr lang="en" dirty="0"/>
              <a:t>	[code]</a:t>
            </a:r>
            <a:endParaRPr dirty="0"/>
          </a:p>
          <a:p>
            <a:pPr marL="0" lvl="0" indent="0" algn="l" rtl="0">
              <a:spcBef>
                <a:spcPts val="0"/>
              </a:spcBef>
              <a:spcAft>
                <a:spcPts val="0"/>
              </a:spcAft>
              <a:buNone/>
            </a:pPr>
            <a:r>
              <a:rPr lang="en" dirty="0"/>
              <a:t>	return [value] (optional!)</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When calling a function to use it:</a:t>
            </a:r>
            <a:endParaRPr dirty="0"/>
          </a:p>
          <a:p>
            <a:pPr marL="0" lvl="0" indent="0" algn="l" rtl="0">
              <a:spcBef>
                <a:spcPts val="0"/>
              </a:spcBef>
              <a:spcAft>
                <a:spcPts val="0"/>
              </a:spcAft>
              <a:buNone/>
            </a:pPr>
            <a:r>
              <a:rPr lang="en" dirty="0"/>
              <a:t>name(arguments)</a:t>
            </a:r>
            <a:endParaRPr dirty="0"/>
          </a:p>
          <a:p>
            <a:pPr marL="0" lvl="0" indent="0" algn="l" rtl="0">
              <a:spcBef>
                <a:spcPts val="0"/>
              </a:spcBef>
              <a:spcAft>
                <a:spcPts val="0"/>
              </a:spcAft>
              <a:buNone/>
            </a:pPr>
            <a:endParaRPr dirty="0"/>
          </a:p>
          <a:p>
            <a:pPr marL="0" lvl="0" indent="0" algn="l" rtl="0">
              <a:spcBef>
                <a:spcPts val="0"/>
              </a:spcBef>
              <a:spcAft>
                <a:spcPts val="1600"/>
              </a:spcAft>
              <a:buNone/>
            </a:pPr>
            <a:endParaRPr dirty="0"/>
          </a:p>
        </p:txBody>
      </p:sp>
      <p:sp>
        <p:nvSpPr>
          <p:cNvPr id="341" name="Google Shape;341;p5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Basic Syntax and Outputs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229"/>
        <p:cNvGrpSpPr/>
        <p:nvPr/>
      </p:nvGrpSpPr>
      <p:grpSpPr>
        <a:xfrm>
          <a:off x="0" y="0"/>
          <a:ext cx="0" cy="0"/>
          <a:chOff x="0" y="0"/>
          <a:chExt cx="0" cy="0"/>
        </a:xfrm>
      </p:grpSpPr>
      <p:sp>
        <p:nvSpPr>
          <p:cNvPr id="230" name="Google Shape;230;p39"/>
          <p:cNvSpPr txBox="1">
            <a:spLocks noGrp="1"/>
          </p:cNvSpPr>
          <p:nvPr>
            <p:ph type="ctrTitle"/>
          </p:nvPr>
        </p:nvSpPr>
        <p:spPr>
          <a:xfrm>
            <a:off x="1645200" y="352850"/>
            <a:ext cx="58536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Course Overview:</a:t>
            </a:r>
            <a:endParaRPr dirty="0"/>
          </a:p>
        </p:txBody>
      </p:sp>
      <p:sp>
        <p:nvSpPr>
          <p:cNvPr id="231" name="Google Shape;231;p39"/>
          <p:cNvSpPr/>
          <p:nvPr/>
        </p:nvSpPr>
        <p:spPr>
          <a:xfrm>
            <a:off x="662850" y="1299050"/>
            <a:ext cx="15618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latin typeface="Exo 2"/>
                <a:ea typeface="Exo 2"/>
                <a:cs typeface="Exo 2"/>
                <a:sym typeface="Exo 2"/>
              </a:rPr>
              <a:t>1.1 - Python Review</a:t>
            </a:r>
            <a:endParaRPr dirty="0">
              <a:solidFill>
                <a:schemeClr val="accent1"/>
              </a:solidFill>
              <a:latin typeface="Exo 2"/>
              <a:ea typeface="Exo 2"/>
              <a:cs typeface="Exo 2"/>
              <a:sym typeface="Exo 2"/>
            </a:endParaRPr>
          </a:p>
        </p:txBody>
      </p:sp>
      <p:sp>
        <p:nvSpPr>
          <p:cNvPr id="232" name="Google Shape;232;p39"/>
          <p:cNvSpPr/>
          <p:nvPr/>
        </p:nvSpPr>
        <p:spPr>
          <a:xfrm>
            <a:off x="2684776" y="1309150"/>
            <a:ext cx="15618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1.2 - Numpy</a:t>
            </a:r>
            <a:endParaRPr dirty="0">
              <a:solidFill>
                <a:schemeClr val="accent1"/>
              </a:solidFill>
            </a:endParaRPr>
          </a:p>
        </p:txBody>
      </p:sp>
      <p:cxnSp>
        <p:nvCxnSpPr>
          <p:cNvPr id="233" name="Google Shape;233;p39"/>
          <p:cNvCxnSpPr>
            <a:stCxn id="231" idx="3"/>
            <a:endCxn id="232" idx="1"/>
          </p:cNvCxnSpPr>
          <p:nvPr/>
        </p:nvCxnSpPr>
        <p:spPr>
          <a:xfrm>
            <a:off x="2224650" y="1697300"/>
            <a:ext cx="460200" cy="0"/>
          </a:xfrm>
          <a:prstGeom prst="straightConnector1">
            <a:avLst/>
          </a:prstGeom>
          <a:noFill/>
          <a:ln w="28575" cap="flat" cmpd="sng">
            <a:solidFill>
              <a:schemeClr val="dk2"/>
            </a:solidFill>
            <a:prstDash val="solid"/>
            <a:round/>
            <a:headEnd type="none" w="med" len="med"/>
            <a:tailEnd type="triangle" w="med" len="med"/>
          </a:ln>
        </p:spPr>
      </p:cxnSp>
      <p:sp>
        <p:nvSpPr>
          <p:cNvPr id="234" name="Google Shape;234;p39"/>
          <p:cNvSpPr/>
          <p:nvPr/>
        </p:nvSpPr>
        <p:spPr>
          <a:xfrm>
            <a:off x="4681975" y="1298950"/>
            <a:ext cx="15618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Exo 2"/>
                <a:ea typeface="Exo 2"/>
                <a:cs typeface="Exo 2"/>
                <a:sym typeface="Exo 2"/>
              </a:rPr>
              <a:t>1.3 - Pandas</a:t>
            </a:r>
            <a:endParaRPr>
              <a:solidFill>
                <a:schemeClr val="accent1"/>
              </a:solidFill>
              <a:latin typeface="Exo 2"/>
              <a:ea typeface="Exo 2"/>
              <a:cs typeface="Exo 2"/>
              <a:sym typeface="Exo 2"/>
            </a:endParaRPr>
          </a:p>
        </p:txBody>
      </p:sp>
      <p:sp>
        <p:nvSpPr>
          <p:cNvPr id="235" name="Google Shape;235;p39"/>
          <p:cNvSpPr/>
          <p:nvPr/>
        </p:nvSpPr>
        <p:spPr>
          <a:xfrm>
            <a:off x="6679176" y="1309250"/>
            <a:ext cx="15618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1.4 - Seaborn</a:t>
            </a:r>
            <a:endParaRPr>
              <a:solidFill>
                <a:schemeClr val="accent1"/>
              </a:solidFill>
            </a:endParaRPr>
          </a:p>
        </p:txBody>
      </p:sp>
      <p:cxnSp>
        <p:nvCxnSpPr>
          <p:cNvPr id="236" name="Google Shape;236;p39"/>
          <p:cNvCxnSpPr>
            <a:stCxn id="234" idx="3"/>
            <a:endCxn id="235" idx="1"/>
          </p:cNvCxnSpPr>
          <p:nvPr/>
        </p:nvCxnSpPr>
        <p:spPr>
          <a:xfrm>
            <a:off x="6243775" y="1697200"/>
            <a:ext cx="435300" cy="0"/>
          </a:xfrm>
          <a:prstGeom prst="straightConnector1">
            <a:avLst/>
          </a:prstGeom>
          <a:noFill/>
          <a:ln w="28575" cap="flat" cmpd="sng">
            <a:solidFill>
              <a:schemeClr val="dk2"/>
            </a:solidFill>
            <a:prstDash val="solid"/>
            <a:round/>
            <a:headEnd type="none" w="med" len="med"/>
            <a:tailEnd type="triangle" w="med" len="med"/>
          </a:ln>
        </p:spPr>
      </p:cxnSp>
      <p:cxnSp>
        <p:nvCxnSpPr>
          <p:cNvPr id="237" name="Google Shape;237;p39"/>
          <p:cNvCxnSpPr/>
          <p:nvPr/>
        </p:nvCxnSpPr>
        <p:spPr>
          <a:xfrm>
            <a:off x="4234250" y="1697300"/>
            <a:ext cx="435300" cy="0"/>
          </a:xfrm>
          <a:prstGeom prst="straightConnector1">
            <a:avLst/>
          </a:prstGeom>
          <a:noFill/>
          <a:ln w="28575" cap="flat" cmpd="sng">
            <a:solidFill>
              <a:schemeClr val="dk2"/>
            </a:solidFill>
            <a:prstDash val="solid"/>
            <a:round/>
            <a:headEnd type="none" w="med" len="med"/>
            <a:tailEnd type="triangle" w="med" len="med"/>
          </a:ln>
        </p:spPr>
      </p:cxnSp>
      <p:sp>
        <p:nvSpPr>
          <p:cNvPr id="238" name="Google Shape;238;p39"/>
          <p:cNvSpPr/>
          <p:nvPr/>
        </p:nvSpPr>
        <p:spPr>
          <a:xfrm>
            <a:off x="662850" y="2388075"/>
            <a:ext cx="10215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Exo 2"/>
                <a:ea typeface="Exo 2"/>
                <a:cs typeface="Exo 2"/>
                <a:sym typeface="Exo 2"/>
              </a:rPr>
              <a:t>2.1 - ML Intro</a:t>
            </a:r>
            <a:endParaRPr>
              <a:solidFill>
                <a:schemeClr val="accent1"/>
              </a:solidFill>
              <a:latin typeface="Exo 2"/>
              <a:ea typeface="Exo 2"/>
              <a:cs typeface="Exo 2"/>
              <a:sym typeface="Exo 2"/>
            </a:endParaRPr>
          </a:p>
        </p:txBody>
      </p:sp>
      <p:sp>
        <p:nvSpPr>
          <p:cNvPr id="239" name="Google Shape;239;p39"/>
          <p:cNvSpPr/>
          <p:nvPr/>
        </p:nvSpPr>
        <p:spPr>
          <a:xfrm>
            <a:off x="1985500" y="2398175"/>
            <a:ext cx="10215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accent1"/>
                </a:solidFill>
              </a:rPr>
              <a:t>2.2 - Linear Regression</a:t>
            </a:r>
            <a:endParaRPr sz="1100">
              <a:solidFill>
                <a:schemeClr val="accent1"/>
              </a:solidFill>
            </a:endParaRPr>
          </a:p>
        </p:txBody>
      </p:sp>
      <p:cxnSp>
        <p:nvCxnSpPr>
          <p:cNvPr id="240" name="Google Shape;240;p39"/>
          <p:cNvCxnSpPr>
            <a:stCxn id="238" idx="3"/>
            <a:endCxn id="239" idx="1"/>
          </p:cNvCxnSpPr>
          <p:nvPr/>
        </p:nvCxnSpPr>
        <p:spPr>
          <a:xfrm>
            <a:off x="1684350" y="2786325"/>
            <a:ext cx="301200" cy="0"/>
          </a:xfrm>
          <a:prstGeom prst="straightConnector1">
            <a:avLst/>
          </a:prstGeom>
          <a:noFill/>
          <a:ln w="28575" cap="flat" cmpd="sng">
            <a:solidFill>
              <a:schemeClr val="dk2"/>
            </a:solidFill>
            <a:prstDash val="solid"/>
            <a:round/>
            <a:headEnd type="none" w="med" len="med"/>
            <a:tailEnd type="triangle" w="med" len="med"/>
          </a:ln>
        </p:spPr>
      </p:cxnSp>
      <p:sp>
        <p:nvSpPr>
          <p:cNvPr id="241" name="Google Shape;241;p39"/>
          <p:cNvSpPr/>
          <p:nvPr/>
        </p:nvSpPr>
        <p:spPr>
          <a:xfrm>
            <a:off x="3291950" y="2387975"/>
            <a:ext cx="10215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accent1"/>
                </a:solidFill>
                <a:latin typeface="Exo 2"/>
                <a:ea typeface="Exo 2"/>
                <a:cs typeface="Exo 2"/>
                <a:sym typeface="Exo 2"/>
              </a:rPr>
              <a:t>2.3 - Logistic Regression</a:t>
            </a:r>
            <a:endParaRPr sz="1100">
              <a:solidFill>
                <a:schemeClr val="accent1"/>
              </a:solidFill>
              <a:latin typeface="Exo 2"/>
              <a:ea typeface="Exo 2"/>
              <a:cs typeface="Exo 2"/>
              <a:sym typeface="Exo 2"/>
            </a:endParaRPr>
          </a:p>
        </p:txBody>
      </p:sp>
      <p:sp>
        <p:nvSpPr>
          <p:cNvPr id="242" name="Google Shape;242;p39"/>
          <p:cNvSpPr/>
          <p:nvPr/>
        </p:nvSpPr>
        <p:spPr>
          <a:xfrm>
            <a:off x="4598424" y="2398275"/>
            <a:ext cx="10215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2.4 - K-NN</a:t>
            </a:r>
            <a:endParaRPr dirty="0">
              <a:solidFill>
                <a:schemeClr val="accent1"/>
              </a:solidFill>
            </a:endParaRPr>
          </a:p>
        </p:txBody>
      </p:sp>
      <p:cxnSp>
        <p:nvCxnSpPr>
          <p:cNvPr id="243" name="Google Shape;243;p39"/>
          <p:cNvCxnSpPr>
            <a:stCxn id="241" idx="3"/>
            <a:endCxn id="242" idx="1"/>
          </p:cNvCxnSpPr>
          <p:nvPr/>
        </p:nvCxnSpPr>
        <p:spPr>
          <a:xfrm>
            <a:off x="4313450" y="2786225"/>
            <a:ext cx="285000" cy="0"/>
          </a:xfrm>
          <a:prstGeom prst="straightConnector1">
            <a:avLst/>
          </a:prstGeom>
          <a:noFill/>
          <a:ln w="28575" cap="flat" cmpd="sng">
            <a:solidFill>
              <a:schemeClr val="dk2"/>
            </a:solidFill>
            <a:prstDash val="solid"/>
            <a:round/>
            <a:headEnd type="none" w="med" len="med"/>
            <a:tailEnd type="triangle" w="med" len="med"/>
          </a:ln>
        </p:spPr>
      </p:cxnSp>
      <p:cxnSp>
        <p:nvCxnSpPr>
          <p:cNvPr id="244" name="Google Shape;244;p39"/>
          <p:cNvCxnSpPr/>
          <p:nvPr/>
        </p:nvCxnSpPr>
        <p:spPr>
          <a:xfrm>
            <a:off x="2999078" y="2786325"/>
            <a:ext cx="284700" cy="0"/>
          </a:xfrm>
          <a:prstGeom prst="straightConnector1">
            <a:avLst/>
          </a:prstGeom>
          <a:noFill/>
          <a:ln w="28575" cap="flat" cmpd="sng">
            <a:solidFill>
              <a:schemeClr val="dk2"/>
            </a:solidFill>
            <a:prstDash val="solid"/>
            <a:round/>
            <a:headEnd type="none" w="med" len="med"/>
            <a:tailEnd type="triangle" w="med" len="med"/>
          </a:ln>
        </p:spPr>
      </p:cxnSp>
      <p:sp>
        <p:nvSpPr>
          <p:cNvPr id="245" name="Google Shape;245;p39"/>
          <p:cNvSpPr/>
          <p:nvPr/>
        </p:nvSpPr>
        <p:spPr>
          <a:xfrm>
            <a:off x="5912859" y="2398275"/>
            <a:ext cx="10215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latin typeface="Exo 2"/>
                <a:ea typeface="Exo 2"/>
                <a:cs typeface="Exo 2"/>
                <a:sym typeface="Exo 2"/>
              </a:rPr>
              <a:t>2.5 - Decision Trees</a:t>
            </a:r>
            <a:endParaRPr>
              <a:solidFill>
                <a:schemeClr val="accent1"/>
              </a:solidFill>
              <a:latin typeface="Exo 2"/>
              <a:ea typeface="Exo 2"/>
              <a:cs typeface="Exo 2"/>
              <a:sym typeface="Exo 2"/>
            </a:endParaRPr>
          </a:p>
        </p:txBody>
      </p:sp>
      <p:sp>
        <p:nvSpPr>
          <p:cNvPr id="246" name="Google Shape;246;p39"/>
          <p:cNvSpPr/>
          <p:nvPr/>
        </p:nvSpPr>
        <p:spPr>
          <a:xfrm>
            <a:off x="7219327" y="2408575"/>
            <a:ext cx="10215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2.6 - Neural Networks</a:t>
            </a:r>
            <a:endParaRPr>
              <a:solidFill>
                <a:schemeClr val="accent1"/>
              </a:solidFill>
            </a:endParaRPr>
          </a:p>
        </p:txBody>
      </p:sp>
      <p:cxnSp>
        <p:nvCxnSpPr>
          <p:cNvPr id="247" name="Google Shape;247;p39"/>
          <p:cNvCxnSpPr>
            <a:stCxn id="245" idx="3"/>
            <a:endCxn id="246" idx="1"/>
          </p:cNvCxnSpPr>
          <p:nvPr/>
        </p:nvCxnSpPr>
        <p:spPr>
          <a:xfrm>
            <a:off x="6934359" y="2796525"/>
            <a:ext cx="285000" cy="0"/>
          </a:xfrm>
          <a:prstGeom prst="straightConnector1">
            <a:avLst/>
          </a:prstGeom>
          <a:noFill/>
          <a:ln w="28575" cap="flat" cmpd="sng">
            <a:solidFill>
              <a:schemeClr val="dk2"/>
            </a:solidFill>
            <a:prstDash val="solid"/>
            <a:round/>
            <a:headEnd type="none" w="med" len="med"/>
            <a:tailEnd type="triangle" w="med" len="med"/>
          </a:ln>
        </p:spPr>
      </p:cxnSp>
      <p:cxnSp>
        <p:nvCxnSpPr>
          <p:cNvPr id="248" name="Google Shape;248;p39"/>
          <p:cNvCxnSpPr/>
          <p:nvPr/>
        </p:nvCxnSpPr>
        <p:spPr>
          <a:xfrm>
            <a:off x="5619980" y="2796625"/>
            <a:ext cx="284700" cy="0"/>
          </a:xfrm>
          <a:prstGeom prst="straightConnector1">
            <a:avLst/>
          </a:prstGeom>
          <a:noFill/>
          <a:ln w="28575" cap="flat" cmpd="sng">
            <a:solidFill>
              <a:schemeClr val="dk2"/>
            </a:solidFill>
            <a:prstDash val="solid"/>
            <a:round/>
            <a:headEnd type="none" w="med" len="med"/>
            <a:tailEnd type="triangle" w="med" len="med"/>
          </a:ln>
        </p:spPr>
      </p:cxnSp>
      <p:sp>
        <p:nvSpPr>
          <p:cNvPr id="249" name="Google Shape;249;p39"/>
          <p:cNvSpPr/>
          <p:nvPr/>
        </p:nvSpPr>
        <p:spPr>
          <a:xfrm>
            <a:off x="662875" y="3487200"/>
            <a:ext cx="2125500" cy="7965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latin typeface="Exo 2"/>
                <a:ea typeface="Exo 2"/>
                <a:cs typeface="Exo 2"/>
                <a:sym typeface="Exo 2"/>
              </a:rPr>
              <a:t>3.1 – Ensembling Learning</a:t>
            </a:r>
            <a:endParaRPr dirty="0">
              <a:solidFill>
                <a:schemeClr val="accent1"/>
              </a:solidFill>
              <a:latin typeface="Exo 2"/>
              <a:ea typeface="Exo 2"/>
              <a:cs typeface="Exo 2"/>
              <a:sym typeface="Exo 2"/>
            </a:endParaRPr>
          </a:p>
        </p:txBody>
      </p:sp>
      <p:sp>
        <p:nvSpPr>
          <p:cNvPr id="250" name="Google Shape;250;p39"/>
          <p:cNvSpPr/>
          <p:nvPr/>
        </p:nvSpPr>
        <p:spPr>
          <a:xfrm>
            <a:off x="3414446" y="3497300"/>
            <a:ext cx="21255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3.2 Competition Tips &amp; Final Thoughts</a:t>
            </a:r>
            <a:endParaRPr dirty="0">
              <a:solidFill>
                <a:schemeClr val="accent1"/>
              </a:solidFill>
            </a:endParaRPr>
          </a:p>
        </p:txBody>
      </p:sp>
      <p:cxnSp>
        <p:nvCxnSpPr>
          <p:cNvPr id="251" name="Google Shape;251;p39"/>
          <p:cNvCxnSpPr>
            <a:stCxn id="249" idx="3"/>
            <a:endCxn id="250" idx="1"/>
          </p:cNvCxnSpPr>
          <p:nvPr/>
        </p:nvCxnSpPr>
        <p:spPr>
          <a:xfrm>
            <a:off x="2788375" y="3885450"/>
            <a:ext cx="626100" cy="0"/>
          </a:xfrm>
          <a:prstGeom prst="straightConnector1">
            <a:avLst/>
          </a:prstGeom>
          <a:noFill/>
          <a:ln w="28575" cap="flat" cmpd="sng">
            <a:solidFill>
              <a:schemeClr val="dk2"/>
            </a:solidFill>
            <a:prstDash val="solid"/>
            <a:round/>
            <a:headEnd type="none" w="med" len="med"/>
            <a:tailEnd type="triangle" w="med" len="med"/>
          </a:ln>
        </p:spPr>
      </p:cxnSp>
      <p:sp>
        <p:nvSpPr>
          <p:cNvPr id="252" name="Google Shape;252;p39"/>
          <p:cNvSpPr/>
          <p:nvPr/>
        </p:nvSpPr>
        <p:spPr>
          <a:xfrm>
            <a:off x="6115425" y="3497600"/>
            <a:ext cx="2125500" cy="776100"/>
          </a:xfrm>
          <a:prstGeom prst="flowChartAlternateProcess">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4.* - Natural Language Processing (NLP)</a:t>
            </a:r>
            <a:endParaRPr dirty="0">
              <a:solidFill>
                <a:schemeClr val="accent1"/>
              </a:solidFill>
            </a:endParaRPr>
          </a:p>
        </p:txBody>
      </p:sp>
      <p:cxnSp>
        <p:nvCxnSpPr>
          <p:cNvPr id="253" name="Google Shape;253;p39"/>
          <p:cNvCxnSpPr>
            <a:stCxn id="250" idx="3"/>
            <a:endCxn id="252" idx="1"/>
          </p:cNvCxnSpPr>
          <p:nvPr/>
        </p:nvCxnSpPr>
        <p:spPr>
          <a:xfrm>
            <a:off x="5539946" y="3885350"/>
            <a:ext cx="575400" cy="300"/>
          </a:xfrm>
          <a:prstGeom prst="straightConnector1">
            <a:avLst/>
          </a:prstGeom>
          <a:noFill/>
          <a:ln w="28575" cap="flat" cmpd="sng">
            <a:solidFill>
              <a:schemeClr val="dk2"/>
            </a:solidFill>
            <a:prstDash val="solid"/>
            <a:round/>
            <a:headEnd type="none" w="med" len="med"/>
            <a:tailEnd type="triangl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p57"/>
          <p:cNvSpPr txBox="1">
            <a:spLocks noGrp="1"/>
          </p:cNvSpPr>
          <p:nvPr>
            <p:ph type="body" idx="1"/>
          </p:nvPr>
        </p:nvSpPr>
        <p:spPr>
          <a:xfrm>
            <a:off x="642050" y="2134800"/>
            <a:ext cx="5308200" cy="159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Lambda [expression]: [equation/manipulation]</a:t>
            </a:r>
            <a:endParaRPr dirty="0"/>
          </a:p>
          <a:p>
            <a:pPr marL="0" lvl="0" indent="0" algn="l" rtl="0">
              <a:spcBef>
                <a:spcPts val="1600"/>
              </a:spcBef>
              <a:spcAft>
                <a:spcPts val="0"/>
              </a:spcAft>
              <a:buNone/>
            </a:pPr>
            <a:r>
              <a:rPr lang="en" dirty="0"/>
              <a:t>Example: </a:t>
            </a:r>
          </a:p>
          <a:p>
            <a:pPr marL="0" lvl="0" indent="0" algn="l" rtl="0">
              <a:spcBef>
                <a:spcPts val="1600"/>
              </a:spcBef>
              <a:spcAft>
                <a:spcPts val="0"/>
              </a:spcAft>
              <a:buNone/>
            </a:pPr>
            <a:r>
              <a:rPr lang="en" dirty="0"/>
              <a:t>lambda x : x+2</a:t>
            </a:r>
            <a:endParaRPr dirty="0"/>
          </a:p>
          <a:p>
            <a:pPr marL="0" lvl="0" indent="0" algn="l" rtl="0">
              <a:spcBef>
                <a:spcPts val="1600"/>
              </a:spcBef>
              <a:spcAft>
                <a:spcPts val="0"/>
              </a:spcAft>
              <a:buNone/>
            </a:pPr>
            <a:r>
              <a:rPr lang="en" dirty="0"/>
              <a:t>Lambda functions are a great way to condense functions into one line.</a:t>
            </a:r>
            <a:endParaRPr dirty="0"/>
          </a:p>
          <a:p>
            <a:pPr marL="0" lvl="0" indent="0" algn="l" rtl="0">
              <a:spcBef>
                <a:spcPts val="1600"/>
              </a:spcBef>
              <a:spcAft>
                <a:spcPts val="1600"/>
              </a:spcAft>
              <a:buNone/>
            </a:pPr>
            <a:endParaRPr dirty="0"/>
          </a:p>
        </p:txBody>
      </p:sp>
      <p:sp>
        <p:nvSpPr>
          <p:cNvPr id="347" name="Google Shape;347;p57"/>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Lambda Functions</a:t>
            </a:r>
            <a:endParaRPr/>
          </a:p>
          <a:p>
            <a:pPr marL="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58"/>
          <p:cNvSpPr txBox="1">
            <a:spLocks noGrp="1"/>
          </p:cNvSpPr>
          <p:nvPr>
            <p:ph type="ctrTitle"/>
          </p:nvPr>
        </p:nvSpPr>
        <p:spPr>
          <a:xfrm flipH="1">
            <a:off x="1193529" y="1611150"/>
            <a:ext cx="5195700" cy="192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31"/>
          <p:cNvSpPr txBox="1">
            <a:spLocks noGrp="1"/>
          </p:cNvSpPr>
          <p:nvPr>
            <p:ph type="ctrTitle"/>
          </p:nvPr>
        </p:nvSpPr>
        <p:spPr>
          <a:xfrm>
            <a:off x="3385875" y="2098650"/>
            <a:ext cx="2372400" cy="94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148" name="Google Shape;148;p31"/>
          <p:cNvSpPr txBox="1">
            <a:spLocks noGrp="1"/>
          </p:cNvSpPr>
          <p:nvPr>
            <p:ph type="ctrTitle" idx="2"/>
          </p:nvPr>
        </p:nvSpPr>
        <p:spPr>
          <a:xfrm>
            <a:off x="390296" y="201653"/>
            <a:ext cx="19743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INTRODUCTION</a:t>
            </a:r>
            <a:endParaRPr/>
          </a:p>
        </p:txBody>
      </p:sp>
      <p:sp>
        <p:nvSpPr>
          <p:cNvPr id="149" name="Google Shape;149;p31"/>
          <p:cNvSpPr txBox="1">
            <a:spLocks noGrp="1"/>
          </p:cNvSpPr>
          <p:nvPr>
            <p:ph type="subTitle" idx="1"/>
          </p:nvPr>
        </p:nvSpPr>
        <p:spPr>
          <a:xfrm>
            <a:off x="690446" y="656478"/>
            <a:ext cx="1674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small history of Python as a language and why it is so important.</a:t>
            </a:r>
            <a:endParaRPr/>
          </a:p>
        </p:txBody>
      </p:sp>
      <p:sp>
        <p:nvSpPr>
          <p:cNvPr id="150" name="Google Shape;150;p31"/>
          <p:cNvSpPr txBox="1">
            <a:spLocks noGrp="1"/>
          </p:cNvSpPr>
          <p:nvPr>
            <p:ph type="ctrTitle" idx="9"/>
          </p:nvPr>
        </p:nvSpPr>
        <p:spPr>
          <a:xfrm>
            <a:off x="66601" y="1167850"/>
            <a:ext cx="22980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VARIABLES/DATA TYPES</a:t>
            </a:r>
            <a:endParaRPr/>
          </a:p>
        </p:txBody>
      </p:sp>
      <p:sp>
        <p:nvSpPr>
          <p:cNvPr id="151" name="Google Shape;151;p31"/>
          <p:cNvSpPr txBox="1">
            <a:spLocks noGrp="1"/>
          </p:cNvSpPr>
          <p:nvPr>
            <p:ph type="subTitle" idx="13"/>
          </p:nvPr>
        </p:nvSpPr>
        <p:spPr>
          <a:xfrm>
            <a:off x="690446" y="1622677"/>
            <a:ext cx="1674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short description of variables and types of variables</a:t>
            </a:r>
            <a:endParaRPr/>
          </a:p>
        </p:txBody>
      </p:sp>
      <p:sp>
        <p:nvSpPr>
          <p:cNvPr id="152" name="Google Shape;152;p31"/>
          <p:cNvSpPr txBox="1">
            <a:spLocks noGrp="1"/>
          </p:cNvSpPr>
          <p:nvPr>
            <p:ph type="title" idx="3"/>
          </p:nvPr>
        </p:nvSpPr>
        <p:spPr>
          <a:xfrm>
            <a:off x="2118448" y="54444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153" name="Google Shape;153;p31"/>
          <p:cNvSpPr txBox="1">
            <a:spLocks noGrp="1"/>
          </p:cNvSpPr>
          <p:nvPr>
            <p:ph type="title" idx="5"/>
          </p:nvPr>
        </p:nvSpPr>
        <p:spPr>
          <a:xfrm>
            <a:off x="2105406" y="248716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154" name="Google Shape;154;p31"/>
          <p:cNvSpPr txBox="1">
            <a:spLocks noGrp="1"/>
          </p:cNvSpPr>
          <p:nvPr>
            <p:ph type="title" idx="4"/>
          </p:nvPr>
        </p:nvSpPr>
        <p:spPr>
          <a:xfrm>
            <a:off x="2105406" y="1515808"/>
            <a:ext cx="110760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cxnSp>
        <p:nvCxnSpPr>
          <p:cNvPr id="155" name="Google Shape;155;p31"/>
          <p:cNvCxnSpPr/>
          <p:nvPr/>
        </p:nvCxnSpPr>
        <p:spPr>
          <a:xfrm>
            <a:off x="3297225" y="0"/>
            <a:ext cx="0" cy="239370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31"/>
          <p:cNvCxnSpPr/>
          <p:nvPr/>
        </p:nvCxnSpPr>
        <p:spPr>
          <a:xfrm>
            <a:off x="5861950" y="3131400"/>
            <a:ext cx="0" cy="2030100"/>
          </a:xfrm>
          <a:prstGeom prst="straightConnector1">
            <a:avLst/>
          </a:prstGeom>
          <a:noFill/>
          <a:ln w="9525" cap="flat" cmpd="sng">
            <a:solidFill>
              <a:schemeClr val="dk2"/>
            </a:solidFill>
            <a:prstDash val="solid"/>
            <a:round/>
            <a:headEnd type="none" w="med" len="med"/>
            <a:tailEnd type="none" w="med" len="med"/>
          </a:ln>
        </p:spPr>
      </p:cxnSp>
      <p:sp>
        <p:nvSpPr>
          <p:cNvPr id="157" name="Google Shape;157;p31"/>
          <p:cNvSpPr txBox="1">
            <a:spLocks noGrp="1"/>
          </p:cNvSpPr>
          <p:nvPr>
            <p:ph type="title" idx="6"/>
          </p:nvPr>
        </p:nvSpPr>
        <p:spPr>
          <a:xfrm>
            <a:off x="5922008" y="2092638"/>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58" name="Google Shape;158;p31"/>
          <p:cNvSpPr txBox="1">
            <a:spLocks noGrp="1"/>
          </p:cNvSpPr>
          <p:nvPr>
            <p:ph type="title" idx="7"/>
          </p:nvPr>
        </p:nvSpPr>
        <p:spPr>
          <a:xfrm>
            <a:off x="5922008" y="3112336"/>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59" name="Google Shape;159;p31"/>
          <p:cNvSpPr txBox="1">
            <a:spLocks noGrp="1"/>
          </p:cNvSpPr>
          <p:nvPr>
            <p:ph type="title" idx="8"/>
          </p:nvPr>
        </p:nvSpPr>
        <p:spPr>
          <a:xfrm>
            <a:off x="5922008" y="4132033"/>
            <a:ext cx="1072200" cy="57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160" name="Google Shape;160;p31"/>
          <p:cNvSpPr txBox="1">
            <a:spLocks noGrp="1"/>
          </p:cNvSpPr>
          <p:nvPr>
            <p:ph type="ctrTitle" idx="14"/>
          </p:nvPr>
        </p:nvSpPr>
        <p:spPr>
          <a:xfrm>
            <a:off x="177625" y="2141325"/>
            <a:ext cx="21870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LOOPS/CONDITIONALS</a:t>
            </a:r>
            <a:endParaRPr/>
          </a:p>
        </p:txBody>
      </p:sp>
      <p:sp>
        <p:nvSpPr>
          <p:cNvPr id="161" name="Google Shape;161;p31"/>
          <p:cNvSpPr txBox="1">
            <a:spLocks noGrp="1"/>
          </p:cNvSpPr>
          <p:nvPr>
            <p:ph type="subTitle" idx="15"/>
          </p:nvPr>
        </p:nvSpPr>
        <p:spPr>
          <a:xfrm>
            <a:off x="690446" y="2596156"/>
            <a:ext cx="16743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Types of loops and basic logical statements</a:t>
            </a:r>
            <a:endParaRPr/>
          </a:p>
        </p:txBody>
      </p:sp>
      <p:sp>
        <p:nvSpPr>
          <p:cNvPr id="162" name="Google Shape;162;p31"/>
          <p:cNvSpPr txBox="1">
            <a:spLocks noGrp="1"/>
          </p:cNvSpPr>
          <p:nvPr>
            <p:ph type="ctrTitle" idx="16"/>
          </p:nvPr>
        </p:nvSpPr>
        <p:spPr>
          <a:xfrm>
            <a:off x="6811558" y="1775180"/>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LIST ACCESSION </a:t>
            </a:r>
            <a:endParaRPr/>
          </a:p>
        </p:txBody>
      </p:sp>
      <p:sp>
        <p:nvSpPr>
          <p:cNvPr id="163" name="Google Shape;163;p31"/>
          <p:cNvSpPr txBox="1">
            <a:spLocks noGrp="1"/>
          </p:cNvSpPr>
          <p:nvPr>
            <p:ph type="subTitle" idx="17"/>
          </p:nvPr>
        </p:nvSpPr>
        <p:spPr>
          <a:xfrm>
            <a:off x="6811558" y="2230005"/>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Lists and how to access elements of a list</a:t>
            </a:r>
            <a:endParaRPr/>
          </a:p>
        </p:txBody>
      </p:sp>
      <p:sp>
        <p:nvSpPr>
          <p:cNvPr id="164" name="Google Shape;164;p31"/>
          <p:cNvSpPr txBox="1">
            <a:spLocks noGrp="1"/>
          </p:cNvSpPr>
          <p:nvPr>
            <p:ph type="ctrTitle" idx="18"/>
          </p:nvPr>
        </p:nvSpPr>
        <p:spPr>
          <a:xfrm>
            <a:off x="6811558" y="2799095"/>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LIST COMPREHENSION</a:t>
            </a:r>
            <a:endParaRPr/>
          </a:p>
        </p:txBody>
      </p:sp>
      <p:sp>
        <p:nvSpPr>
          <p:cNvPr id="165" name="Google Shape;165;p31"/>
          <p:cNvSpPr txBox="1">
            <a:spLocks noGrp="1"/>
          </p:cNvSpPr>
          <p:nvPr>
            <p:ph type="subTitle" idx="19"/>
          </p:nvPr>
        </p:nvSpPr>
        <p:spPr>
          <a:xfrm>
            <a:off x="6811558" y="3253917"/>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create lists with one line of code</a:t>
            </a:r>
            <a:endParaRPr/>
          </a:p>
        </p:txBody>
      </p:sp>
      <p:sp>
        <p:nvSpPr>
          <p:cNvPr id="166" name="Google Shape;166;p31"/>
          <p:cNvSpPr txBox="1">
            <a:spLocks noGrp="1"/>
          </p:cNvSpPr>
          <p:nvPr>
            <p:ph type="ctrTitle" idx="20"/>
          </p:nvPr>
        </p:nvSpPr>
        <p:spPr>
          <a:xfrm>
            <a:off x="6811558" y="3811353"/>
            <a:ext cx="19743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FUNCTIONS/LAMBDA</a:t>
            </a:r>
            <a:endParaRPr/>
          </a:p>
        </p:txBody>
      </p:sp>
      <p:sp>
        <p:nvSpPr>
          <p:cNvPr id="167" name="Google Shape;167;p31"/>
          <p:cNvSpPr txBox="1">
            <a:spLocks noGrp="1"/>
          </p:cNvSpPr>
          <p:nvPr>
            <p:ph type="subTitle" idx="21"/>
          </p:nvPr>
        </p:nvSpPr>
        <p:spPr>
          <a:xfrm>
            <a:off x="6811558" y="4266173"/>
            <a:ext cx="1674300" cy="57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create functions and how to compress them into a single line expression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2"/>
          <p:cNvSpPr txBox="1">
            <a:spLocks noGrp="1"/>
          </p:cNvSpPr>
          <p:nvPr>
            <p:ph type="ctrTitle"/>
          </p:nvPr>
        </p:nvSpPr>
        <p:spPr>
          <a:xfrm flipH="1">
            <a:off x="1147650" y="3085150"/>
            <a:ext cx="5005500" cy="102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INTRODUCTION</a:t>
            </a:r>
            <a:endParaRPr/>
          </a:p>
        </p:txBody>
      </p:sp>
      <p:sp>
        <p:nvSpPr>
          <p:cNvPr id="173" name="Google Shape;173;p32"/>
          <p:cNvSpPr txBox="1">
            <a:spLocks noGrp="1"/>
          </p:cNvSpPr>
          <p:nvPr>
            <p:ph type="title" idx="2"/>
          </p:nvPr>
        </p:nvSpPr>
        <p:spPr>
          <a:xfrm flipH="1">
            <a:off x="1147579" y="2323850"/>
            <a:ext cx="2979300" cy="75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174" name="Google Shape;174;p32"/>
          <p:cNvCxnSpPr/>
          <p:nvPr/>
        </p:nvCxnSpPr>
        <p:spPr>
          <a:xfrm>
            <a:off x="0" y="4028275"/>
            <a:ext cx="1561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3"/>
          <p:cNvSpPr txBox="1">
            <a:spLocks noGrp="1"/>
          </p:cNvSpPr>
          <p:nvPr>
            <p:ph type="body" idx="1"/>
          </p:nvPr>
        </p:nvSpPr>
        <p:spPr>
          <a:xfrm>
            <a:off x="1917900" y="977175"/>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Popular language created for simplicity and readability</a:t>
            </a:r>
            <a:endParaRPr/>
          </a:p>
          <a:p>
            <a:pPr marL="0" lvl="0" indent="0" algn="l" rtl="0">
              <a:spcBef>
                <a:spcPts val="1600"/>
              </a:spcBef>
              <a:spcAft>
                <a:spcPts val="0"/>
              </a:spcAft>
              <a:buNone/>
            </a:pPr>
            <a:r>
              <a:rPr lang="en"/>
              <a:t>Case and indent sensitive</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en"/>
              <a:t>Source: Wikimedia Commons</a:t>
            </a:r>
            <a:endParaRPr/>
          </a:p>
        </p:txBody>
      </p:sp>
      <p:sp>
        <p:nvSpPr>
          <p:cNvPr id="180" name="Google Shape;180;p33"/>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is Python?</a:t>
            </a:r>
            <a:endParaRPr/>
          </a:p>
        </p:txBody>
      </p:sp>
      <p:pic>
        <p:nvPicPr>
          <p:cNvPr id="181" name="Google Shape;181;p33" descr="File:Python-logo-notext.svg - Wikimedia Commons"/>
          <p:cNvPicPr preferRelativeResize="0"/>
          <p:nvPr/>
        </p:nvPicPr>
        <p:blipFill>
          <a:blip r:embed="rId3">
            <a:alphaModFix/>
          </a:blip>
          <a:stretch>
            <a:fillRect/>
          </a:stretch>
        </p:blipFill>
        <p:spPr>
          <a:xfrm>
            <a:off x="3040050" y="2013000"/>
            <a:ext cx="3063901" cy="30639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4"/>
          <p:cNvSpPr txBox="1">
            <a:spLocks noGrp="1"/>
          </p:cNvSpPr>
          <p:nvPr>
            <p:ph type="body" idx="1"/>
          </p:nvPr>
        </p:nvSpPr>
        <p:spPr>
          <a:xfrm>
            <a:off x="1917900" y="1106075"/>
            <a:ext cx="53082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Good for data-usage, visualization, and science</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en"/>
              <a:t>Source: Maker Portal</a:t>
            </a:r>
            <a:endParaRPr/>
          </a:p>
        </p:txBody>
      </p:sp>
      <p:sp>
        <p:nvSpPr>
          <p:cNvPr id="187" name="Google Shape;187;p3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Importance</a:t>
            </a:r>
            <a:endParaRPr/>
          </a:p>
        </p:txBody>
      </p:sp>
      <p:pic>
        <p:nvPicPr>
          <p:cNvPr id="188" name="Google Shape;188;p34"/>
          <p:cNvPicPr preferRelativeResize="0"/>
          <p:nvPr/>
        </p:nvPicPr>
        <p:blipFill>
          <a:blip r:embed="rId3">
            <a:alphaModFix/>
          </a:blip>
          <a:stretch>
            <a:fillRect/>
          </a:stretch>
        </p:blipFill>
        <p:spPr>
          <a:xfrm>
            <a:off x="2243013" y="1950000"/>
            <a:ext cx="4657977" cy="22788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5"/>
          <p:cNvSpPr txBox="1">
            <a:spLocks noGrp="1"/>
          </p:cNvSpPr>
          <p:nvPr>
            <p:ph type="ctrTitle"/>
          </p:nvPr>
        </p:nvSpPr>
        <p:spPr>
          <a:xfrm flipH="1">
            <a:off x="2747779" y="2635675"/>
            <a:ext cx="5195700" cy="192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endParaRPr/>
          </a:p>
          <a:p>
            <a:pPr marL="0" lvl="0" indent="0" algn="r" rtl="0">
              <a:spcBef>
                <a:spcPts val="0"/>
              </a:spcBef>
              <a:spcAft>
                <a:spcPts val="0"/>
              </a:spcAft>
              <a:buNone/>
            </a:pPr>
            <a:r>
              <a:rPr lang="en"/>
              <a:t>VARIABLES/DATA TYPES</a:t>
            </a:r>
            <a:endParaRPr/>
          </a:p>
        </p:txBody>
      </p:sp>
      <p:sp>
        <p:nvSpPr>
          <p:cNvPr id="194" name="Google Shape;194;p35"/>
          <p:cNvSpPr txBox="1">
            <a:spLocks noGrp="1"/>
          </p:cNvSpPr>
          <p:nvPr>
            <p:ph type="title" idx="2"/>
          </p:nvPr>
        </p:nvSpPr>
        <p:spPr>
          <a:xfrm flipH="1">
            <a:off x="4964179" y="2323850"/>
            <a:ext cx="2979300" cy="754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cxnSp>
        <p:nvCxnSpPr>
          <p:cNvPr id="195" name="Google Shape;195;p35"/>
          <p:cNvCxnSpPr/>
          <p:nvPr/>
        </p:nvCxnSpPr>
        <p:spPr>
          <a:xfrm>
            <a:off x="7578300" y="4457625"/>
            <a:ext cx="15657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6"/>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Basic Data Types</a:t>
            </a:r>
            <a:endParaRPr/>
          </a:p>
        </p:txBody>
      </p:sp>
      <p:sp>
        <p:nvSpPr>
          <p:cNvPr id="201" name="Google Shape;201;p36"/>
          <p:cNvSpPr txBox="1">
            <a:spLocks noGrp="1"/>
          </p:cNvSpPr>
          <p:nvPr>
            <p:ph type="ctrTitle" idx="2"/>
          </p:nvPr>
        </p:nvSpPr>
        <p:spPr>
          <a:xfrm>
            <a:off x="1786350" y="2284250"/>
            <a:ext cx="12579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Booleans</a:t>
            </a:r>
            <a:endParaRPr/>
          </a:p>
        </p:txBody>
      </p:sp>
      <p:sp>
        <p:nvSpPr>
          <p:cNvPr id="202" name="Google Shape;202;p36"/>
          <p:cNvSpPr txBox="1">
            <a:spLocks noGrp="1"/>
          </p:cNvSpPr>
          <p:nvPr>
            <p:ph type="subTitle" idx="1"/>
          </p:nvPr>
        </p:nvSpPr>
        <p:spPr>
          <a:xfrm>
            <a:off x="1741950" y="1650025"/>
            <a:ext cx="2157300" cy="100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Returns a truth value.</a:t>
            </a:r>
            <a:endParaRPr/>
          </a:p>
          <a:p>
            <a:pPr marL="457200" lvl="0" indent="-298450" algn="l" rtl="0">
              <a:spcBef>
                <a:spcPts val="0"/>
              </a:spcBef>
              <a:spcAft>
                <a:spcPts val="0"/>
              </a:spcAft>
              <a:buSzPts val="1100"/>
              <a:buChar char="-"/>
            </a:pPr>
            <a:r>
              <a:rPr lang="en"/>
              <a:t>True or False</a:t>
            </a:r>
            <a:endParaRPr/>
          </a:p>
        </p:txBody>
      </p:sp>
      <p:sp>
        <p:nvSpPr>
          <p:cNvPr id="203" name="Google Shape;203;p36"/>
          <p:cNvSpPr txBox="1">
            <a:spLocks noGrp="1"/>
          </p:cNvSpPr>
          <p:nvPr>
            <p:ph type="ctrTitle" idx="3"/>
          </p:nvPr>
        </p:nvSpPr>
        <p:spPr>
          <a:xfrm>
            <a:off x="5707776" y="2653225"/>
            <a:ext cx="1780500" cy="42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Float</a:t>
            </a:r>
            <a:endParaRPr/>
          </a:p>
        </p:txBody>
      </p:sp>
      <p:sp>
        <p:nvSpPr>
          <p:cNvPr id="204" name="Google Shape;204;p36"/>
          <p:cNvSpPr txBox="1">
            <a:spLocks noGrp="1"/>
          </p:cNvSpPr>
          <p:nvPr>
            <p:ph type="subTitle" idx="4"/>
          </p:nvPr>
        </p:nvSpPr>
        <p:spPr>
          <a:xfrm>
            <a:off x="5330983" y="1650031"/>
            <a:ext cx="2157300" cy="1003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decimal number.</a:t>
            </a:r>
            <a:endParaRPr/>
          </a:p>
          <a:p>
            <a:pPr marL="457200" lvl="0" indent="-298450" algn="r" rtl="0">
              <a:spcBef>
                <a:spcPts val="0"/>
              </a:spcBef>
              <a:spcAft>
                <a:spcPts val="0"/>
              </a:spcAft>
              <a:buSzPts val="1100"/>
              <a:buChar char="-"/>
            </a:pPr>
            <a:r>
              <a:rPr lang="en"/>
              <a:t>Even a regular number with a decimal is a float.</a:t>
            </a:r>
            <a:endParaRPr/>
          </a:p>
        </p:txBody>
      </p:sp>
      <p:sp>
        <p:nvSpPr>
          <p:cNvPr id="205" name="Google Shape;205;p36"/>
          <p:cNvSpPr txBox="1">
            <a:spLocks noGrp="1"/>
          </p:cNvSpPr>
          <p:nvPr>
            <p:ph type="ctrTitle" idx="2"/>
          </p:nvPr>
        </p:nvSpPr>
        <p:spPr>
          <a:xfrm>
            <a:off x="1938750" y="3546775"/>
            <a:ext cx="1257900" cy="42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Integers</a:t>
            </a:r>
            <a:endParaRPr/>
          </a:p>
        </p:txBody>
      </p:sp>
      <p:sp>
        <p:nvSpPr>
          <p:cNvPr id="206" name="Google Shape;206;p36"/>
          <p:cNvSpPr txBox="1">
            <a:spLocks noGrp="1"/>
          </p:cNvSpPr>
          <p:nvPr>
            <p:ph type="subTitle" idx="1"/>
          </p:nvPr>
        </p:nvSpPr>
        <p:spPr>
          <a:xfrm>
            <a:off x="1786350" y="2845250"/>
            <a:ext cx="2157300" cy="100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Regular numbers.</a:t>
            </a:r>
            <a:endParaRPr/>
          </a:p>
          <a:p>
            <a:pPr marL="457200" lvl="0" indent="-298450" algn="l" rtl="0">
              <a:spcBef>
                <a:spcPts val="0"/>
              </a:spcBef>
              <a:spcAft>
                <a:spcPts val="0"/>
              </a:spcAft>
              <a:buSzPts val="1100"/>
              <a:buChar char="-"/>
            </a:pPr>
            <a:r>
              <a:rPr lang="en"/>
              <a:t>No decimals, can be positive or negative</a:t>
            </a:r>
            <a:endParaRPr/>
          </a:p>
        </p:txBody>
      </p:sp>
      <p:sp>
        <p:nvSpPr>
          <p:cNvPr id="207" name="Google Shape;207;p36"/>
          <p:cNvSpPr txBox="1">
            <a:spLocks noGrp="1"/>
          </p:cNvSpPr>
          <p:nvPr>
            <p:ph type="ctrTitle" idx="3"/>
          </p:nvPr>
        </p:nvSpPr>
        <p:spPr>
          <a:xfrm>
            <a:off x="5896176" y="3974275"/>
            <a:ext cx="1780500" cy="427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String</a:t>
            </a:r>
            <a:endParaRPr/>
          </a:p>
        </p:txBody>
      </p:sp>
      <p:sp>
        <p:nvSpPr>
          <p:cNvPr id="208" name="Google Shape;208;p36"/>
          <p:cNvSpPr txBox="1">
            <a:spLocks noGrp="1"/>
          </p:cNvSpPr>
          <p:nvPr>
            <p:ph type="subTitle" idx="4"/>
          </p:nvPr>
        </p:nvSpPr>
        <p:spPr>
          <a:xfrm>
            <a:off x="5519383" y="3245581"/>
            <a:ext cx="2157300" cy="1003200"/>
          </a:xfrm>
          <a:prstGeom prst="rect">
            <a:avLst/>
          </a:prstGeom>
        </p:spPr>
        <p:txBody>
          <a:bodyPr spcFirstLastPara="1" wrap="square" lIns="91425" tIns="91425" rIns="91425" bIns="91425" anchor="t" anchorCtr="0">
            <a:noAutofit/>
          </a:bodyPr>
          <a:lstStyle/>
          <a:p>
            <a:pPr marL="457200" lvl="0" indent="0" algn="r" rtl="0">
              <a:spcBef>
                <a:spcPts val="0"/>
              </a:spcBef>
              <a:spcAft>
                <a:spcPts val="0"/>
              </a:spcAft>
              <a:buNone/>
            </a:pPr>
            <a:r>
              <a:rPr lang="en"/>
              <a:t>Line of text</a:t>
            </a:r>
            <a:endParaRPr/>
          </a:p>
          <a:p>
            <a:pPr marL="457200" lvl="0" indent="-298450" algn="r" rtl="0">
              <a:spcBef>
                <a:spcPts val="0"/>
              </a:spcBef>
              <a:spcAft>
                <a:spcPts val="0"/>
              </a:spcAft>
              <a:buSzPts val="1100"/>
              <a:buChar char="-"/>
            </a:pPr>
            <a:r>
              <a:rPr lang="en"/>
              <a:t>Set off by single quotes or double quotes.</a:t>
            </a:r>
            <a:endParaRPr/>
          </a:p>
        </p:txBody>
      </p:sp>
    </p:spTree>
  </p:cSld>
  <p:clrMapOvr>
    <a:masterClrMapping/>
  </p:clrMapOvr>
</p:sld>
</file>

<file path=ppt/theme/theme1.xml><?xml version="1.0" encoding="utf-8"?>
<a:theme xmlns:a="http://schemas.openxmlformats.org/drawingml/2006/main" name="Tech Newsletter by Slidesgo">
  <a:themeElements>
    <a:clrScheme name="Simple Light">
      <a:dk1>
        <a:srgbClr val="FFFFFF"/>
      </a:dk1>
      <a:lt1>
        <a:srgbClr val="0A3455"/>
      </a:lt1>
      <a:dk2>
        <a:srgbClr val="6EBDC4"/>
      </a:dk2>
      <a:lt2>
        <a:srgbClr val="416D90"/>
      </a:lt2>
      <a:accent1>
        <a:srgbClr val="B4EBF0"/>
      </a:accent1>
      <a:accent2>
        <a:srgbClr val="7CC5CC"/>
      </a:accent2>
      <a:accent3>
        <a:srgbClr val="61A6B5"/>
      </a:accent3>
      <a:accent4>
        <a:srgbClr val="548FA6"/>
      </a:accent4>
      <a:accent5>
        <a:srgbClr val="2E5F80"/>
      </a:accent5>
      <a:accent6>
        <a:srgbClr val="174366"/>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1039</Words>
  <Application>Microsoft Office PowerPoint</Application>
  <PresentationFormat>On-screen Show (16:9)</PresentationFormat>
  <Paragraphs>213</Paragraphs>
  <Slides>31</Slides>
  <Notes>31</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Fira Sans Extra Condensed Medium</vt:lpstr>
      <vt:lpstr>Roboto Condensed</vt:lpstr>
      <vt:lpstr>Exo 2</vt:lpstr>
      <vt:lpstr>Roboto Condensed Light</vt:lpstr>
      <vt:lpstr>Arial</vt:lpstr>
      <vt:lpstr>Tech Newsletter by Slidesgo</vt:lpstr>
      <vt:lpstr>01 - Intro to Python</vt:lpstr>
      <vt:lpstr>Course Overview:</vt:lpstr>
      <vt:lpstr>Course Overview:</vt:lpstr>
      <vt:lpstr>TABLE OF CONTENTS</vt:lpstr>
      <vt:lpstr>INTRODUCTION</vt:lpstr>
      <vt:lpstr>What is Python?</vt:lpstr>
      <vt:lpstr>Importance</vt:lpstr>
      <vt:lpstr> VARIABLES/DATA TYPES</vt:lpstr>
      <vt:lpstr>Basic Data Types</vt:lpstr>
      <vt:lpstr>Data Conversion Functions</vt:lpstr>
      <vt:lpstr>Applications of conversion</vt:lpstr>
      <vt:lpstr>LOOPS / CONDITIONAL STATEMENTS</vt:lpstr>
      <vt:lpstr>Basics</vt:lpstr>
      <vt:lpstr>While Loops</vt:lpstr>
      <vt:lpstr>For Loops</vt:lpstr>
      <vt:lpstr>If - Else Statements</vt:lpstr>
      <vt:lpstr>LISTS - BASICS, ACCESSION</vt:lpstr>
      <vt:lpstr>Lists and Tuples - Basics</vt:lpstr>
      <vt:lpstr>Lists</vt:lpstr>
      <vt:lpstr>Accession: Indexing</vt:lpstr>
      <vt:lpstr>Indexing (cont.)</vt:lpstr>
      <vt:lpstr>Basic List Functions</vt:lpstr>
      <vt:lpstr>LIST COMPREHENSION</vt:lpstr>
      <vt:lpstr>What is list comprehension?</vt:lpstr>
      <vt:lpstr> Basic Syntax</vt:lpstr>
      <vt:lpstr>More examples!</vt:lpstr>
      <vt:lpstr>FUNCTIONS AND LAMBDA</vt:lpstr>
      <vt:lpstr>Functions</vt:lpstr>
      <vt:lpstr>Basic Syntax and Outputs</vt:lpstr>
      <vt:lpstr>Lambda Functions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01 - Intro to Python</dc:title>
  <cp:lastModifiedBy>Hamed, Osama</cp:lastModifiedBy>
  <cp:revision>15</cp:revision>
  <dcterms:modified xsi:type="dcterms:W3CDTF">2025-08-21T07:26:25Z</dcterms:modified>
</cp:coreProperties>
</file>